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68" r:id="rId5"/>
    <p:sldId id="269" r:id="rId6"/>
    <p:sldId id="270" r:id="rId7"/>
    <p:sldId id="259" r:id="rId8"/>
    <p:sldId id="271" r:id="rId9"/>
    <p:sldId id="272" r:id="rId10"/>
    <p:sldId id="273" r:id="rId11"/>
    <p:sldId id="260" r:id="rId12"/>
    <p:sldId id="274" r:id="rId13"/>
    <p:sldId id="261" r:id="rId14"/>
    <p:sldId id="280" r:id="rId15"/>
    <p:sldId id="281" r:id="rId16"/>
    <p:sldId id="262" r:id="rId17"/>
    <p:sldId id="275" r:id="rId18"/>
    <p:sldId id="276" r:id="rId19"/>
    <p:sldId id="263" r:id="rId20"/>
    <p:sldId id="278" r:id="rId21"/>
    <p:sldId id="279" r:id="rId22"/>
    <p:sldId id="293" r:id="rId23"/>
    <p:sldId id="282" r:id="rId24"/>
    <p:sldId id="292" r:id="rId25"/>
    <p:sldId id="283" r:id="rId26"/>
    <p:sldId id="286" r:id="rId27"/>
    <p:sldId id="287" r:id="rId28"/>
    <p:sldId id="288" r:id="rId29"/>
    <p:sldId id="284" r:id="rId30"/>
    <p:sldId id="289" r:id="rId31"/>
    <p:sldId id="290" r:id="rId32"/>
    <p:sldId id="291" r:id="rId33"/>
    <p:sldId id="264" r:id="rId34"/>
    <p:sldId id="265" r:id="rId35"/>
    <p:sldId id="266" r:id="rId36"/>
    <p:sldId id="277" r:id="rId37"/>
    <p:sldId id="267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황상훈(2016154040)" initials="황" lastIdx="1" clrIdx="0">
    <p:extLst>
      <p:ext uri="{19B8F6BF-5375-455C-9EA6-DF929625EA0E}">
        <p15:presenceInfo xmlns:p15="http://schemas.microsoft.com/office/powerpoint/2012/main" userId="황상훈(2016154040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72" autoAdjust="0"/>
    <p:restoredTop sz="89176" autoAdjust="0"/>
  </p:normalViewPr>
  <p:slideViewPr>
    <p:cSldViewPr snapToGrid="0">
      <p:cViewPr varScale="1">
        <p:scale>
          <a:sx n="101" d="100"/>
          <a:sy n="101" d="100"/>
        </p:scale>
        <p:origin x="102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E878-562C-4B48-AF4F-4396C4B68BDA}" type="datetimeFigureOut">
              <a:rPr lang="ko-KR" altLang="en-US" smtClean="0"/>
              <a:t>2021-03-11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D2BB30-20C6-4C0B-A15D-252D462CFF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678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작품 이름</a:t>
            </a:r>
            <a:r>
              <a:rPr lang="en-US" altLang="ko-KR" dirty="0"/>
              <a:t>, </a:t>
            </a:r>
            <a:r>
              <a:rPr lang="ko-KR" altLang="en-US" dirty="0"/>
              <a:t>팀 소개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2BB30-20C6-4C0B-A15D-252D462CFF3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154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관련 연구 및 사례 </a:t>
            </a:r>
            <a:r>
              <a:rPr lang="en-US" altLang="ko-KR" dirty="0"/>
              <a:t>– </a:t>
            </a:r>
            <a:r>
              <a:rPr lang="ko-KR" altLang="en-US" dirty="0"/>
              <a:t>개발할 시스템이 갖는 차별성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열거한 내용 서술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2BB30-20C6-4C0B-A15D-252D462CFF3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676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수행 시나리오 </a:t>
            </a:r>
            <a:r>
              <a:rPr lang="en-US" altLang="ko-KR" dirty="0"/>
              <a:t>– </a:t>
            </a:r>
            <a:r>
              <a:rPr lang="ko-KR" altLang="en-US" dirty="0"/>
              <a:t>낮 시간 작동 시나리오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LED </a:t>
            </a:r>
            <a:r>
              <a:rPr lang="ko-KR" altLang="en-US" dirty="0"/>
              <a:t>와 동작감지 센서 작동 여부가 차이점이니 그 부분을 설명</a:t>
            </a:r>
            <a:r>
              <a:rPr lang="en-US" altLang="ko-KR" dirty="0"/>
              <a:t>. (1)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2BB30-20C6-4C0B-A15D-252D462CFF3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7129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수행 시나리오 </a:t>
            </a:r>
            <a:r>
              <a:rPr lang="en-US" altLang="ko-KR" dirty="0"/>
              <a:t>– </a:t>
            </a:r>
            <a:r>
              <a:rPr lang="ko-KR" altLang="en-US" dirty="0"/>
              <a:t>밤 시간 작동 시나리오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LED </a:t>
            </a:r>
            <a:r>
              <a:rPr lang="ko-KR" altLang="en-US" dirty="0"/>
              <a:t>와 동작감지 센서 작동 여부가 차이점이니 그 부분을 설명</a:t>
            </a:r>
            <a:r>
              <a:rPr lang="en-US" altLang="ko-KR" dirty="0"/>
              <a:t>. (2)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2BB30-20C6-4C0B-A15D-252D462CFF3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7558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시스템 구성도 </a:t>
            </a:r>
            <a:r>
              <a:rPr lang="en-US" altLang="ko-KR" dirty="0"/>
              <a:t>– </a:t>
            </a:r>
            <a:r>
              <a:rPr lang="ko-KR" altLang="en-US" dirty="0"/>
              <a:t>큰 모듈별로 </a:t>
            </a:r>
            <a:r>
              <a:rPr lang="en-US" altLang="ko-KR" dirty="0"/>
              <a:t>5</a:t>
            </a:r>
            <a:r>
              <a:rPr lang="ko-KR" altLang="en-US" dirty="0"/>
              <a:t>개로 나누었음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각 모듈과의 상호작용을 중심으로 설명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2BB30-20C6-4C0B-A15D-252D462CFF3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1666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내용 </a:t>
            </a:r>
            <a:r>
              <a:rPr lang="en-US" altLang="ko-KR" dirty="0"/>
              <a:t>– HW</a:t>
            </a:r>
          </a:p>
          <a:p>
            <a:endParaRPr lang="en-US" altLang="ko-KR" dirty="0"/>
          </a:p>
          <a:p>
            <a:r>
              <a:rPr lang="ko-KR" altLang="en-US" dirty="0"/>
              <a:t>본체 </a:t>
            </a:r>
            <a:r>
              <a:rPr lang="en-US" altLang="ko-KR" dirty="0"/>
              <a:t>+ </a:t>
            </a:r>
            <a:r>
              <a:rPr lang="ko-KR" altLang="en-US" dirty="0"/>
              <a:t>외피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2BB30-20C6-4C0B-A15D-252D462CFF3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77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내용 </a:t>
            </a:r>
            <a:r>
              <a:rPr lang="en-US" altLang="ko-KR" dirty="0"/>
              <a:t>– SW</a:t>
            </a:r>
          </a:p>
          <a:p>
            <a:endParaRPr lang="en-US" altLang="ko-KR" dirty="0"/>
          </a:p>
          <a:p>
            <a:r>
              <a:rPr lang="ko-KR" altLang="en-US" dirty="0"/>
              <a:t>본체에 사용할 프로그램 </a:t>
            </a:r>
            <a:r>
              <a:rPr lang="en-US" altLang="ko-KR" dirty="0"/>
              <a:t>+ </a:t>
            </a:r>
            <a:r>
              <a:rPr lang="ko-KR" altLang="en-US" dirty="0"/>
              <a:t>웹 개발 </a:t>
            </a:r>
            <a:r>
              <a:rPr lang="en-US" altLang="ko-KR" dirty="0"/>
              <a:t>+ </a:t>
            </a:r>
            <a:r>
              <a:rPr lang="ko-KR" altLang="en-US" dirty="0"/>
              <a:t>앱 개발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2BB30-20C6-4C0B-A15D-252D462CFF3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5427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– </a:t>
            </a:r>
            <a:r>
              <a:rPr lang="ko-KR" altLang="en-US" dirty="0"/>
              <a:t>작품 외형 예상도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태양광 </a:t>
            </a:r>
            <a:r>
              <a:rPr lang="en-US" altLang="ko-KR" dirty="0"/>
              <a:t>LED </a:t>
            </a:r>
            <a:r>
              <a:rPr lang="ko-KR" altLang="en-US" dirty="0"/>
              <a:t>센서 램프의 외형 예상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2BB30-20C6-4C0B-A15D-252D462CFF3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9650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– </a:t>
            </a:r>
            <a:r>
              <a:rPr lang="ko-KR" altLang="en-US" dirty="0"/>
              <a:t>사용할 센서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미세먼지 측정용 센서</a:t>
            </a:r>
            <a:r>
              <a:rPr lang="en-US" altLang="ko-KR" dirty="0"/>
              <a:t>, </a:t>
            </a:r>
            <a:r>
              <a:rPr lang="ko-KR" altLang="en-US" dirty="0"/>
              <a:t>소음 측정용 센서</a:t>
            </a:r>
            <a:r>
              <a:rPr lang="en-US" altLang="ko-KR" dirty="0"/>
              <a:t>, </a:t>
            </a:r>
            <a:r>
              <a:rPr lang="ko-KR" altLang="en-US" dirty="0"/>
              <a:t>온</a:t>
            </a:r>
            <a:r>
              <a:rPr lang="en-US" altLang="ko-KR" dirty="0"/>
              <a:t>/</a:t>
            </a:r>
            <a:r>
              <a:rPr lang="ko-KR" altLang="en-US" dirty="0"/>
              <a:t>습도 측정용 센서 등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2BB30-20C6-4C0B-A15D-252D462CFF3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8987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– </a:t>
            </a:r>
            <a:r>
              <a:rPr lang="ko-KR" altLang="en-US" dirty="0"/>
              <a:t>개발 도구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모바일</a:t>
            </a:r>
            <a:r>
              <a:rPr lang="en-US" altLang="ko-KR" dirty="0"/>
              <a:t>, </a:t>
            </a:r>
            <a:r>
              <a:rPr lang="ko-KR" altLang="en-US" dirty="0"/>
              <a:t>웹</a:t>
            </a:r>
            <a:r>
              <a:rPr lang="en-US" altLang="ko-KR" dirty="0"/>
              <a:t>, </a:t>
            </a:r>
            <a:r>
              <a:rPr lang="ko-KR" altLang="en-US" dirty="0" err="1"/>
              <a:t>라즈베리파이</a:t>
            </a:r>
            <a:r>
              <a:rPr lang="ko-KR" altLang="en-US" dirty="0"/>
              <a:t> 센서를 다루기 위한 도구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2BB30-20C6-4C0B-A15D-252D462CFF3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5571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방법 </a:t>
            </a:r>
            <a:r>
              <a:rPr lang="en-US" altLang="ko-KR" dirty="0"/>
              <a:t>– LED </a:t>
            </a:r>
            <a:r>
              <a:rPr lang="ko-KR" altLang="en-US" dirty="0"/>
              <a:t>센서 램프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열거한 내용 설명</a:t>
            </a:r>
            <a:r>
              <a:rPr lang="en-US" altLang="ko-KR" dirty="0"/>
              <a:t>. (1)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2BB30-20C6-4C0B-A15D-252D462CFF3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251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순서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계획서와 동일한 순서로 진행됨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2BB30-20C6-4C0B-A15D-252D462CFF3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8607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방법 </a:t>
            </a:r>
            <a:r>
              <a:rPr lang="en-US" altLang="ko-KR" dirty="0"/>
              <a:t>– Application, Web</a:t>
            </a:r>
          </a:p>
          <a:p>
            <a:endParaRPr lang="en-US" altLang="ko-KR" dirty="0"/>
          </a:p>
          <a:p>
            <a:r>
              <a:rPr lang="ko-KR" altLang="en-US" dirty="0"/>
              <a:t>열거한 내용 설명</a:t>
            </a:r>
            <a:r>
              <a:rPr lang="en-US" altLang="ko-KR" dirty="0"/>
              <a:t>. (2)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2BB30-20C6-4C0B-A15D-252D462CFF3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6009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방법 </a:t>
            </a:r>
            <a:r>
              <a:rPr lang="en-US" altLang="ko-KR" dirty="0"/>
              <a:t>– Server </a:t>
            </a:r>
            <a:r>
              <a:rPr lang="ko-KR" altLang="en-US" dirty="0"/>
              <a:t>및 </a:t>
            </a:r>
            <a:r>
              <a:rPr lang="en-US" altLang="ko-KR" dirty="0"/>
              <a:t>DB</a:t>
            </a:r>
          </a:p>
          <a:p>
            <a:endParaRPr lang="en-US" altLang="ko-KR" dirty="0"/>
          </a:p>
          <a:p>
            <a:r>
              <a:rPr lang="ko-KR" altLang="en-US" dirty="0"/>
              <a:t>열거한 내용 설명</a:t>
            </a:r>
            <a:r>
              <a:rPr lang="en-US" altLang="ko-KR" dirty="0"/>
              <a:t>. (3)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2BB30-20C6-4C0B-A15D-252D462CFF3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2183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방법 </a:t>
            </a:r>
            <a:r>
              <a:rPr lang="en-US" altLang="ko-KR" dirty="0"/>
              <a:t>– Server </a:t>
            </a:r>
            <a:r>
              <a:rPr lang="ko-KR" altLang="en-US" dirty="0"/>
              <a:t>및 </a:t>
            </a:r>
            <a:r>
              <a:rPr lang="en-US" altLang="ko-KR" dirty="0"/>
              <a:t>DB</a:t>
            </a:r>
          </a:p>
          <a:p>
            <a:endParaRPr lang="en-US" altLang="ko-KR" dirty="0"/>
          </a:p>
          <a:p>
            <a:r>
              <a:rPr lang="ko-KR" altLang="en-US" dirty="0"/>
              <a:t>열거한 내용 설명</a:t>
            </a:r>
            <a:r>
              <a:rPr lang="en-US" altLang="ko-KR" dirty="0"/>
              <a:t>. (3)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2BB30-20C6-4C0B-A15D-252D462CFF3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528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2BB30-20C6-4C0B-A15D-252D462CFF3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2066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2BB30-20C6-4C0B-A15D-252D462CFF3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2066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2BB30-20C6-4C0B-A15D-252D462CFF3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9946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2BB30-20C6-4C0B-A15D-252D462CFF3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7582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2BB30-20C6-4C0B-A15D-252D462CFF3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217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2BB30-20C6-4C0B-A15D-252D462CFF3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9507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2BB30-20C6-4C0B-A15D-252D462CFF3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055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종합설계 개요 </a:t>
            </a:r>
            <a:r>
              <a:rPr lang="en-US" altLang="ko-KR" dirty="0"/>
              <a:t>– </a:t>
            </a:r>
            <a:r>
              <a:rPr lang="ko-KR" altLang="en-US" dirty="0"/>
              <a:t>프로젝트 선정 배경</a:t>
            </a:r>
            <a:r>
              <a:rPr lang="en-US" altLang="ko-KR" dirty="0"/>
              <a:t>(1)</a:t>
            </a:r>
          </a:p>
          <a:p>
            <a:endParaRPr lang="en-US" altLang="ko-KR" dirty="0"/>
          </a:p>
          <a:p>
            <a:r>
              <a:rPr lang="ko-KR" altLang="en-US" dirty="0"/>
              <a:t>어둡고 좁은 저층 주거지의 골목길과 같은 심야 안전사각지대에서의 범죄 예방 필요성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사진과 같은 예를 보여주며 해당 지역에는 지주형 가로등과 </a:t>
            </a:r>
            <a:r>
              <a:rPr lang="en-US" altLang="ko-KR" dirty="0"/>
              <a:t>CCTV</a:t>
            </a:r>
            <a:r>
              <a:rPr lang="ko-KR" altLang="en-US" dirty="0"/>
              <a:t>가 설치되기 어려운 지역이라는 점을 강조</a:t>
            </a:r>
            <a:r>
              <a:rPr lang="en-US" altLang="ko-KR" dirty="0"/>
              <a:t>).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2BB30-20C6-4C0B-A15D-252D462CFF3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3210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2BB30-20C6-4C0B-A15D-252D462CFF3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9672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2BB30-20C6-4C0B-A15D-252D462CFF3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4416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2BB30-20C6-4C0B-A15D-252D462CFF3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067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업무 분담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명에게 업무 분담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자료수집과 테스트는 공통사항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2BB30-20C6-4C0B-A15D-252D462CFF3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6746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종합설계 수행일정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2021 </a:t>
            </a:r>
            <a:r>
              <a:rPr lang="ko-KR" altLang="en-US" dirty="0"/>
              <a:t>종합설계 일정과 예상되는 소요시간을 나타냄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2BB30-20C6-4C0B-A15D-252D462CFF3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9298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필요기술 및 참고문헌 </a:t>
            </a:r>
            <a:r>
              <a:rPr lang="en-US" altLang="ko-KR" dirty="0"/>
              <a:t>–</a:t>
            </a:r>
            <a:r>
              <a:rPr lang="ko-KR" altLang="en-US" dirty="0"/>
              <a:t> 필요기술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가지 열거한 내용 설명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2BB30-20C6-4C0B-A15D-252D462CFF3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3275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필요기술 및 참고문헌 </a:t>
            </a:r>
            <a:r>
              <a:rPr lang="en-US" altLang="ko-KR" dirty="0"/>
              <a:t>–</a:t>
            </a:r>
            <a:r>
              <a:rPr lang="ko-KR" altLang="en-US" dirty="0"/>
              <a:t> 참고자료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참고한 자료 열거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2BB30-20C6-4C0B-A15D-252D462CFF3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7725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질문과 답변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2BB30-20C6-4C0B-A15D-252D462CFF3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583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종합설계 개요 </a:t>
            </a:r>
            <a:r>
              <a:rPr lang="en-US" altLang="ko-KR" dirty="0"/>
              <a:t>– </a:t>
            </a:r>
            <a:r>
              <a:rPr lang="ko-KR" altLang="en-US" dirty="0"/>
              <a:t>프로젝트 선정 배경</a:t>
            </a:r>
            <a:r>
              <a:rPr lang="en-US" altLang="ko-KR" dirty="0"/>
              <a:t>(2)</a:t>
            </a:r>
          </a:p>
          <a:p>
            <a:endParaRPr lang="en-US" altLang="ko-KR" dirty="0"/>
          </a:p>
          <a:p>
            <a:r>
              <a:rPr lang="ko-KR" altLang="en-US" dirty="0"/>
              <a:t>사람들에게 실생활에 도움이 되는 정보를 제공할 수 있다</a:t>
            </a:r>
            <a:r>
              <a:rPr lang="en-US" altLang="ko-KR" dirty="0"/>
              <a:t> -&gt; </a:t>
            </a:r>
            <a:r>
              <a:rPr lang="ko-KR" altLang="en-US" dirty="0"/>
              <a:t>생활 수준이 더 높아지는 미래지향적인 도시를 위한 준비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2BB30-20C6-4C0B-A15D-252D462CFF3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74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종합설계 개요 </a:t>
            </a:r>
            <a:r>
              <a:rPr lang="en-US" altLang="ko-KR" dirty="0"/>
              <a:t>– </a:t>
            </a:r>
            <a:r>
              <a:rPr lang="ko-KR" altLang="en-US" dirty="0"/>
              <a:t>프로젝트 목표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좁은 골목길과 같이 지주형 가로등이 설치되기 어려운 곳에 설치할 수 있는 작은 </a:t>
            </a:r>
            <a:r>
              <a:rPr lang="en-US" altLang="ko-KR" dirty="0"/>
              <a:t>LED </a:t>
            </a:r>
            <a:r>
              <a:rPr lang="ko-KR" altLang="en-US" dirty="0"/>
              <a:t>센서 램프 모듈을 개발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4</a:t>
            </a:r>
            <a:r>
              <a:rPr lang="ko-KR" altLang="en-US" dirty="0"/>
              <a:t>가지 항목이 </a:t>
            </a:r>
            <a:r>
              <a:rPr lang="ko-KR" altLang="en-US" dirty="0" err="1"/>
              <a:t>더해짐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2BB30-20C6-4C0B-A15D-252D462CFF3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357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종합설계 개요 </a:t>
            </a:r>
            <a:r>
              <a:rPr lang="en-US" altLang="ko-KR" dirty="0"/>
              <a:t>– </a:t>
            </a:r>
            <a:r>
              <a:rPr lang="ko-KR" altLang="en-US" dirty="0"/>
              <a:t>기대 효과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동 단위까지 제공되는 날씨 정보를 집 앞의 날씨까지 열람할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도시를 좀 더 미래적으로 바꿀 수 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2BB30-20C6-4C0B-A15D-252D462CFF3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537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관련 연구 및 사례 </a:t>
            </a:r>
            <a:r>
              <a:rPr lang="en-US" altLang="ko-KR" dirty="0"/>
              <a:t>– </a:t>
            </a:r>
            <a:r>
              <a:rPr lang="ko-KR" altLang="en-US" dirty="0"/>
              <a:t>개선된 주택가의 </a:t>
            </a:r>
            <a:r>
              <a:rPr lang="en-US" altLang="ko-KR" dirty="0"/>
              <a:t>LED </a:t>
            </a:r>
            <a:r>
              <a:rPr lang="ko-KR" altLang="en-US" dirty="0"/>
              <a:t>조명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가로등 대신에 </a:t>
            </a:r>
            <a:r>
              <a:rPr lang="en-US" altLang="ko-KR" dirty="0"/>
              <a:t>LED </a:t>
            </a:r>
            <a:r>
              <a:rPr lang="ko-KR" altLang="en-US" dirty="0"/>
              <a:t>조명을 사용하여 전기 요금과 밝기를 개선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2BB30-20C6-4C0B-A15D-252D462CFF3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240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관련 연구 및 사례 </a:t>
            </a:r>
            <a:r>
              <a:rPr lang="en-US" altLang="ko-KR" dirty="0"/>
              <a:t>– </a:t>
            </a:r>
            <a:r>
              <a:rPr lang="ko-KR" altLang="en-US" dirty="0"/>
              <a:t>가로등에 설치되는 그림자 조명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가로등에 그림자 조명을 더하여 범죄 예방 효과를 노림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2BB30-20C6-4C0B-A15D-252D462CFF3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4426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관련 연구 및 사례 </a:t>
            </a:r>
            <a:r>
              <a:rPr lang="en-US" altLang="ko-KR" dirty="0"/>
              <a:t>– </a:t>
            </a:r>
            <a:r>
              <a:rPr lang="ko-KR" altLang="en-US" dirty="0"/>
              <a:t>스마트 </a:t>
            </a:r>
            <a:r>
              <a:rPr lang="en-US" altLang="ko-KR" dirty="0"/>
              <a:t>LED </a:t>
            </a:r>
            <a:r>
              <a:rPr lang="ko-KR" altLang="en-US" dirty="0"/>
              <a:t>가로등 솔루션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기업에서 사업용으로 제안한 안전 솔루션</a:t>
            </a:r>
            <a:r>
              <a:rPr lang="en-US" altLang="ko-KR" dirty="0"/>
              <a:t>, </a:t>
            </a:r>
            <a:r>
              <a:rPr lang="ko-KR" altLang="en-US" dirty="0"/>
              <a:t>가로등에 다른 여러가지를 통합한 모듈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2BB30-20C6-4C0B-A15D-252D462CFF3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556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C095A0-0289-4AAE-ABAB-EF05506FD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F2505F-0F1F-459F-A281-F5B85DCC36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284530-D525-4BEC-A33D-17D87A111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5690E-1BEB-40D5-AC0E-931E03E1E137}" type="datetimeFigureOut">
              <a:rPr lang="ko-KR" altLang="en-US" smtClean="0"/>
              <a:t>2021-03-11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F723EE-1B11-4EC2-B5C3-70A005F10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864EFD-C080-4805-909A-D8AE9F7DA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51DFC-850F-459A-A62E-B7C176553C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024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A542F-28C7-4DF9-993F-E1355A954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6F3A608-C107-43EE-8862-98E0618BD8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EB9000-07D6-4D35-8107-349DF1CDD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5690E-1BEB-40D5-AC0E-931E03E1E137}" type="datetimeFigureOut">
              <a:rPr lang="ko-KR" altLang="en-US" smtClean="0"/>
              <a:t>2021-03-11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EE723B-5F06-416A-844A-819875886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2BA2BA-16BD-4D0A-A05C-4BC1CD2EB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51DFC-850F-459A-A62E-B7C176553C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841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80C7563-D471-49E0-B507-CD4E41906E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92047B-6AED-4B41-9CAB-38D8B133EE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DE1F82-0884-4D29-B58B-E529B997E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5690E-1BEB-40D5-AC0E-931E03E1E137}" type="datetimeFigureOut">
              <a:rPr lang="ko-KR" altLang="en-US" smtClean="0"/>
              <a:t>2021-03-11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6CDE34-71C9-4573-B890-D8572B294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1EC641-E17C-49BD-97AC-951A0764F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51DFC-850F-459A-A62E-B7C176553C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100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61D587-57DE-4515-B199-FEDE94F1B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AA837-D8E9-4075-BC10-E5F129671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A577E1-7C5D-49A5-A3B3-39B66C8EE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5690E-1BEB-40D5-AC0E-931E03E1E137}" type="datetimeFigureOut">
              <a:rPr lang="ko-KR" altLang="en-US" smtClean="0"/>
              <a:t>2021-03-11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CD3A24-B6A4-4972-8916-F723C7B35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6C35E3-206D-48D1-B02E-11C54DD39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51DFC-850F-459A-A62E-B7C176553C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297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2835C7-E114-412A-9467-C8748185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ED3036-B253-422A-9A43-B30EADEB69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3E02D5-28B3-45C7-95FF-4BAE374D2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5690E-1BEB-40D5-AC0E-931E03E1E137}" type="datetimeFigureOut">
              <a:rPr lang="ko-KR" altLang="en-US" smtClean="0"/>
              <a:t>2021-03-11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5A3FF-9AA9-4017-B09A-517C2EA47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919A14-CF7A-41C6-90E9-0E3E2A2E9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51DFC-850F-459A-A62E-B7C176553C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974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589D4E-9FDD-4DE0-B9B1-09CAEC9BF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CCCB23-6965-4E2E-A80B-3476F1CA12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3F4D1D-7B58-4706-8E1C-2ADC784727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F758AC-E3AA-4734-A001-424CDCD70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5690E-1BEB-40D5-AC0E-931E03E1E137}" type="datetimeFigureOut">
              <a:rPr lang="ko-KR" altLang="en-US" smtClean="0"/>
              <a:t>2021-03-11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F87358-55AC-43D5-B5B4-391B9AE21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7C997D-F52F-4C7E-8675-73EF3330F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51DFC-850F-459A-A62E-B7C176553C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148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5B44C1-4259-4490-A20C-0C08A24E5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741810-F60F-44DC-8E12-57C995234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7F5A72-6A56-4399-A1F5-169B521E8D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D2D8D7-55B5-41BD-8D91-EA3F024078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385736-7EFD-490C-87D9-1A7EAEDC6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AC8E32-8996-4C1E-AC84-E3E33D33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5690E-1BEB-40D5-AC0E-931E03E1E137}" type="datetimeFigureOut">
              <a:rPr lang="ko-KR" altLang="en-US" smtClean="0"/>
              <a:t>2021-03-11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FB5E50C-DCC0-4487-8502-A32F81E4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7508430-658E-492C-AC42-53C1CBA41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51DFC-850F-459A-A62E-B7C176553C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865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380A32-7834-4F6F-962C-A18A567B2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DCC56B-1C49-4B1B-BB0C-794D6CCD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5690E-1BEB-40D5-AC0E-931E03E1E137}" type="datetimeFigureOut">
              <a:rPr lang="ko-KR" altLang="en-US" smtClean="0"/>
              <a:t>2021-03-11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40B498-244C-46F4-A5CF-192B57B31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5C138F-F624-4B11-8C24-13AAB4AE1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51DFC-850F-459A-A62E-B7C176553C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625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3D98ED-E264-4E38-A42D-0B36FA8D9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5690E-1BEB-40D5-AC0E-931E03E1E137}" type="datetimeFigureOut">
              <a:rPr lang="ko-KR" altLang="en-US" smtClean="0"/>
              <a:t>2021-03-11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0CD7190-05D6-4F0E-9407-7DF7CE698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B80A0F-0A71-4F36-A76D-2266BD1C1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51DFC-850F-459A-A62E-B7C176553C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977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8134E1-CEE2-4F59-B0F3-A74FA6DD9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4A0C0-6003-43CE-8CA5-7A12FF40B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823087-7716-44F2-8378-7DDBE3F28F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1B2CCA-1A72-4BAA-AEF8-3BC0F66B2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5690E-1BEB-40D5-AC0E-931E03E1E137}" type="datetimeFigureOut">
              <a:rPr lang="ko-KR" altLang="en-US" smtClean="0"/>
              <a:t>2021-03-11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EF99D7-EE07-4FFC-989F-82B8ADEF7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3C5FD9-C432-4CFE-8590-10A952B85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51DFC-850F-459A-A62E-B7C176553C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149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1361A-1433-48CB-8774-15046DA82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253599-F150-4997-9379-2D6BB20B65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230E54-B500-4472-B17F-4B63E9123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3FB61A-1442-4987-A958-F301F2B3E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5690E-1BEB-40D5-AC0E-931E03E1E137}" type="datetimeFigureOut">
              <a:rPr lang="ko-KR" altLang="en-US" smtClean="0"/>
              <a:t>2021-03-11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CD6D13-F8A7-4452-AD80-A84787300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EA9744-3BFE-4F2C-9C9D-DAF49BF6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51DFC-850F-459A-A62E-B7C176553C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002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492181A-5EA0-46CB-BDB8-0E6DAE23D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468602-9690-4104-B6DE-6727B5876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7ED31F-9B8D-49DF-96DE-593C1FF681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5690E-1BEB-40D5-AC0E-931E03E1E137}" type="datetimeFigureOut">
              <a:rPr lang="ko-KR" altLang="en-US" smtClean="0"/>
              <a:t>2021-03-11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8A7D0C-6186-4552-9491-D3D5B72170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74E0D5-F362-4977-BD43-BAAE268D35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851DFC-850F-459A-A62E-B7C176553C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663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://android-developers.blogspot.com/2014/12/android-studio-10.html" TargetMode="External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46B260BE-47BC-43B9-8C44-A759EC4D98A2}"/>
              </a:ext>
            </a:extLst>
          </p:cNvPr>
          <p:cNvSpPr/>
          <p:nvPr/>
        </p:nvSpPr>
        <p:spPr>
          <a:xfrm rot="420209">
            <a:off x="8138748" y="1411462"/>
            <a:ext cx="2917192" cy="420902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8AEEEBD7-D63A-4309-A1A5-DFA613370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94" t="14957" r="42735" b="42316"/>
          <a:stretch/>
        </p:blipFill>
        <p:spPr>
          <a:xfrm rot="1520699">
            <a:off x="8652557" y="2238600"/>
            <a:ext cx="1731747" cy="2645331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F28E40-02D6-427E-8CAB-F13066CF9A16}"/>
              </a:ext>
            </a:extLst>
          </p:cNvPr>
          <p:cNvSpPr txBox="1"/>
          <p:nvPr/>
        </p:nvSpPr>
        <p:spPr>
          <a:xfrm>
            <a:off x="889600" y="1175611"/>
            <a:ext cx="7700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Owlight</a:t>
            </a:r>
            <a:endParaRPr lang="ko-KR" altLang="en-US" sz="3600" b="1" dirty="0">
              <a:solidFill>
                <a:srgbClr val="FFFF00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767309-2AED-44B4-BD05-0AFCD219E932}"/>
              </a:ext>
            </a:extLst>
          </p:cNvPr>
          <p:cNvCxnSpPr>
            <a:cxnSpLocks/>
          </p:cNvCxnSpPr>
          <p:nvPr/>
        </p:nvCxnSpPr>
        <p:spPr>
          <a:xfrm flipV="1">
            <a:off x="959785" y="1834462"/>
            <a:ext cx="6431615" cy="1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8AA3E93-17D6-4E01-8609-914F63384CDB}"/>
              </a:ext>
            </a:extLst>
          </p:cNvPr>
          <p:cNvSpPr txBox="1"/>
          <p:nvPr/>
        </p:nvSpPr>
        <p:spPr>
          <a:xfrm>
            <a:off x="890339" y="1913308"/>
            <a:ext cx="661419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안전 사각지대에서 당신을 지켜줄 스마트 램프</a:t>
            </a:r>
            <a:br>
              <a:rPr lang="en-US" altLang="ko-KR" sz="2400" b="1" dirty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</a:br>
            <a:endParaRPr lang="en-US" altLang="ko-KR" sz="2400" b="1" dirty="0"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2400" b="1" dirty="0">
                <a:solidFill>
                  <a:schemeClr val="accent6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TEAM DEVELOPUP</a:t>
            </a:r>
            <a:endParaRPr lang="en-US" altLang="ko-KR" sz="2800" b="1" dirty="0">
              <a:solidFill>
                <a:schemeClr val="accent6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2014152025 </a:t>
            </a:r>
            <a:r>
              <a:rPr lang="ko-KR" altLang="en-US" sz="1400" dirty="0" err="1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이경준</a:t>
            </a:r>
            <a:endParaRPr lang="en-US" altLang="ko-KR" sz="1400" dirty="0"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2014156008 </a:t>
            </a:r>
            <a:r>
              <a:rPr lang="ko-KR" altLang="en-US" sz="1400" dirty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김현우</a:t>
            </a:r>
            <a:endParaRPr lang="en-US" altLang="ko-KR" sz="1400" dirty="0"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2016154040 </a:t>
            </a:r>
            <a:r>
              <a:rPr lang="ko-KR" altLang="en-US" sz="1400" dirty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황상훈</a:t>
            </a:r>
            <a:endParaRPr lang="en-US" altLang="ko-KR" sz="1400" dirty="0"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지도교수님 </a:t>
            </a:r>
            <a:r>
              <a:rPr lang="en-US" altLang="ko-KR" sz="1400" dirty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: </a:t>
            </a:r>
            <a:r>
              <a:rPr lang="ko-KR" altLang="en-US" sz="1400" dirty="0" err="1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최진구</a:t>
            </a:r>
            <a:endParaRPr lang="ko-KR" altLang="en-US" sz="1400" dirty="0"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ED93ABA-4ED1-44BB-A113-22E4D0B0EFB5}"/>
              </a:ext>
            </a:extLst>
          </p:cNvPr>
          <p:cNvCxnSpPr>
            <a:cxnSpLocks/>
          </p:cNvCxnSpPr>
          <p:nvPr/>
        </p:nvCxnSpPr>
        <p:spPr>
          <a:xfrm rot="21034680" flipV="1">
            <a:off x="8082727" y="1794952"/>
            <a:ext cx="985749" cy="3268095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EBE6AB3-D186-48ED-B873-7E90A020BE98}"/>
              </a:ext>
            </a:extLst>
          </p:cNvPr>
          <p:cNvCxnSpPr>
            <a:cxnSpLocks/>
          </p:cNvCxnSpPr>
          <p:nvPr/>
        </p:nvCxnSpPr>
        <p:spPr>
          <a:xfrm rot="21034680" flipV="1">
            <a:off x="10188365" y="1980510"/>
            <a:ext cx="914400" cy="3339194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래픽 18" descr="남자 단색으로 채워진">
            <a:extLst>
              <a:ext uri="{FF2B5EF4-FFF2-40B4-BE49-F238E27FC236}">
                <a16:creationId xmlns:a16="http://schemas.microsoft.com/office/drawing/2014/main" id="{C4BFA148-F6CA-40AC-8BD7-EDBAE58437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2265" y="4210081"/>
            <a:ext cx="914400" cy="9144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B2D9B62-2102-4D90-BA6D-7D5CACEEF7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72118" y="2159939"/>
            <a:ext cx="1485090" cy="81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006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11DFF6-EF22-46DC-A956-103ECBD3A0D9}"/>
              </a:ext>
            </a:extLst>
          </p:cNvPr>
          <p:cNvSpPr/>
          <p:nvPr/>
        </p:nvSpPr>
        <p:spPr>
          <a:xfrm>
            <a:off x="466928" y="642026"/>
            <a:ext cx="11274357" cy="5758774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9174A-13EF-45A3-8AE6-2F6E46F5C5E1}"/>
              </a:ext>
            </a:extLst>
          </p:cNvPr>
          <p:cNvSpPr txBox="1"/>
          <p:nvPr/>
        </p:nvSpPr>
        <p:spPr>
          <a:xfrm>
            <a:off x="778979" y="349637"/>
            <a:ext cx="388827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관련 연구 및 사례</a:t>
            </a:r>
            <a:endParaRPr lang="en-US" altLang="ko-KR" sz="3200" b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16AB71-3CA2-42CD-B4B4-3827FCD6D212}"/>
              </a:ext>
            </a:extLst>
          </p:cNvPr>
          <p:cNvSpPr txBox="1"/>
          <p:nvPr/>
        </p:nvSpPr>
        <p:spPr>
          <a:xfrm>
            <a:off x="5840739" y="6519446"/>
            <a:ext cx="510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10</a:t>
            </a: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A4D5C8A7-D64B-4860-A55C-77293149CED0}"/>
              </a:ext>
            </a:extLst>
          </p:cNvPr>
          <p:cNvSpPr/>
          <p:nvPr/>
        </p:nvSpPr>
        <p:spPr>
          <a:xfrm>
            <a:off x="1006339" y="1319553"/>
            <a:ext cx="680936" cy="680936"/>
          </a:xfrm>
          <a:prstGeom prst="diamon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4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059375-644F-4753-933A-89DF1B62EABF}"/>
              </a:ext>
            </a:extLst>
          </p:cNvPr>
          <p:cNvSpPr txBox="1"/>
          <p:nvPr/>
        </p:nvSpPr>
        <p:spPr>
          <a:xfrm>
            <a:off x="1805495" y="1429188"/>
            <a:ext cx="5557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개발할 시스템이 갖는 차별성</a:t>
            </a:r>
            <a:endParaRPr lang="en-US" altLang="ko-KR" sz="24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E59C3D-9243-4F4E-89C9-F01AB21ABE81}"/>
              </a:ext>
            </a:extLst>
          </p:cNvPr>
          <p:cNvSpPr txBox="1"/>
          <p:nvPr/>
        </p:nvSpPr>
        <p:spPr>
          <a:xfrm>
            <a:off x="2060033" y="2009499"/>
            <a:ext cx="891276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arenR"/>
            </a:pP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buFont typeface="+mj-lt"/>
              <a:buAutoNum type="arabicParenR"/>
            </a:pP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기존 가로등과 다르게 쉬운 탈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/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부착이 가능하여 유지보수에 유리하다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457200" indent="-457200">
              <a:buFont typeface="+mj-lt"/>
              <a:buAutoNum type="arabicParenR"/>
            </a:pP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buFont typeface="+mj-lt"/>
              <a:buAutoNum type="arabicParenR"/>
            </a:pP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램프 상태에 대한 정보를 한 곳에서 확인할 수 있다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457200" indent="-457200">
              <a:buFont typeface="+mj-lt"/>
              <a:buAutoNum type="arabicParenR"/>
            </a:pP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buFont typeface="+mj-lt"/>
              <a:buAutoNum type="arabicParenR"/>
            </a:pP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주변 생활 정보를 수집하여 사용자에게 제공한다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457200" indent="-457200">
              <a:buFont typeface="+mj-lt"/>
              <a:buAutoNum type="arabicParenR"/>
            </a:pP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buFont typeface="+mj-lt"/>
              <a:buAutoNum type="arabicParenR"/>
            </a:pP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태양광을 통한 충전으로 별도의 전력케이블이 필요하지 않다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457200" indent="-457200">
              <a:buFont typeface="+mj-lt"/>
              <a:buAutoNum type="arabicParenR"/>
            </a:pP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LED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를 사용하여 가로등 램프보다 효율적이다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7255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11DFF6-EF22-46DC-A956-103ECBD3A0D9}"/>
              </a:ext>
            </a:extLst>
          </p:cNvPr>
          <p:cNvSpPr/>
          <p:nvPr/>
        </p:nvSpPr>
        <p:spPr>
          <a:xfrm>
            <a:off x="466928" y="642026"/>
            <a:ext cx="11274357" cy="5758774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9174A-13EF-45A3-8AE6-2F6E46F5C5E1}"/>
              </a:ext>
            </a:extLst>
          </p:cNvPr>
          <p:cNvSpPr txBox="1"/>
          <p:nvPr/>
        </p:nvSpPr>
        <p:spPr>
          <a:xfrm>
            <a:off x="778980" y="349637"/>
            <a:ext cx="298339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수행 시나리오</a:t>
            </a:r>
            <a:endParaRPr lang="en-US" altLang="ko-KR" sz="3200" b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16AB71-3CA2-42CD-B4B4-3827FCD6D212}"/>
              </a:ext>
            </a:extLst>
          </p:cNvPr>
          <p:cNvSpPr txBox="1"/>
          <p:nvPr/>
        </p:nvSpPr>
        <p:spPr>
          <a:xfrm>
            <a:off x="5845501" y="6519446"/>
            <a:ext cx="500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11</a:t>
            </a: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B27A1C36-31AF-488E-B83A-9D4B4A1084D6}"/>
              </a:ext>
            </a:extLst>
          </p:cNvPr>
          <p:cNvSpPr/>
          <p:nvPr/>
        </p:nvSpPr>
        <p:spPr>
          <a:xfrm>
            <a:off x="1006339" y="1319553"/>
            <a:ext cx="680936" cy="680936"/>
          </a:xfrm>
          <a:prstGeom prst="diamon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B42A49-46EF-41E5-A21D-64FF618EACFB}"/>
              </a:ext>
            </a:extLst>
          </p:cNvPr>
          <p:cNvSpPr txBox="1"/>
          <p:nvPr/>
        </p:nvSpPr>
        <p:spPr>
          <a:xfrm>
            <a:off x="1805495" y="1429188"/>
            <a:ext cx="4157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낮 시간 작동 시나리오</a:t>
            </a:r>
            <a:endParaRPr lang="en-US" altLang="ko-KR" sz="24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3C2078-3BA9-46D8-8F18-BEBC1FD18D2C}"/>
              </a:ext>
            </a:extLst>
          </p:cNvPr>
          <p:cNvSpPr txBox="1"/>
          <p:nvPr/>
        </p:nvSpPr>
        <p:spPr>
          <a:xfrm>
            <a:off x="2060033" y="2009499"/>
            <a:ext cx="89127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LED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는 동작하지 않고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태양광으로 배터리를 충전한다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센서로 데이터를 수집하고 네트워크 전송 기능이 동작한다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2979E2-03CF-4688-B657-0488D5B14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567" y="3246410"/>
            <a:ext cx="6254863" cy="2933142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D0307B-F676-4389-A0C8-F48BC85C12E6}"/>
              </a:ext>
            </a:extLst>
          </p:cNvPr>
          <p:cNvSpPr/>
          <p:nvPr/>
        </p:nvSpPr>
        <p:spPr>
          <a:xfrm>
            <a:off x="5107821" y="3616664"/>
            <a:ext cx="580934" cy="54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WIFI</a:t>
            </a:r>
            <a:endParaRPr lang="ko-KR" altLang="en-US" sz="12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706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11DFF6-EF22-46DC-A956-103ECBD3A0D9}"/>
              </a:ext>
            </a:extLst>
          </p:cNvPr>
          <p:cNvSpPr/>
          <p:nvPr/>
        </p:nvSpPr>
        <p:spPr>
          <a:xfrm>
            <a:off x="466928" y="642026"/>
            <a:ext cx="11274357" cy="5758774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9174A-13EF-45A3-8AE6-2F6E46F5C5E1}"/>
              </a:ext>
            </a:extLst>
          </p:cNvPr>
          <p:cNvSpPr txBox="1"/>
          <p:nvPr/>
        </p:nvSpPr>
        <p:spPr>
          <a:xfrm>
            <a:off x="778980" y="349637"/>
            <a:ext cx="298339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수행 시나리오</a:t>
            </a:r>
            <a:endParaRPr lang="en-US" altLang="ko-KR" sz="3200" b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16AB71-3CA2-42CD-B4B4-3827FCD6D212}"/>
              </a:ext>
            </a:extLst>
          </p:cNvPr>
          <p:cNvSpPr txBox="1"/>
          <p:nvPr/>
        </p:nvSpPr>
        <p:spPr>
          <a:xfrm>
            <a:off x="5845501" y="6519446"/>
            <a:ext cx="500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12</a:t>
            </a: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B27A1C36-31AF-488E-B83A-9D4B4A1084D6}"/>
              </a:ext>
            </a:extLst>
          </p:cNvPr>
          <p:cNvSpPr/>
          <p:nvPr/>
        </p:nvSpPr>
        <p:spPr>
          <a:xfrm>
            <a:off x="1006339" y="1319553"/>
            <a:ext cx="680936" cy="680936"/>
          </a:xfrm>
          <a:prstGeom prst="diamon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B42A49-46EF-41E5-A21D-64FF618EACFB}"/>
              </a:ext>
            </a:extLst>
          </p:cNvPr>
          <p:cNvSpPr txBox="1"/>
          <p:nvPr/>
        </p:nvSpPr>
        <p:spPr>
          <a:xfrm>
            <a:off x="1805495" y="1429188"/>
            <a:ext cx="4157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밤 시간 작동 시나리오</a:t>
            </a:r>
            <a:endParaRPr lang="en-US" altLang="ko-KR" sz="24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3C2078-3BA9-46D8-8F18-BEBC1FD18D2C}"/>
              </a:ext>
            </a:extLst>
          </p:cNvPr>
          <p:cNvSpPr txBox="1"/>
          <p:nvPr/>
        </p:nvSpPr>
        <p:spPr>
          <a:xfrm>
            <a:off x="2060033" y="2009499"/>
            <a:ext cx="89127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낮에 충전한 배터리로 동작 감지 센서와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LED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가 동작한다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센서와 네트워크 전송 기능은 여전히 동작한다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AD92CCC-66FC-49F5-8BD9-AC4E84E69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605" y="3211744"/>
            <a:ext cx="6300788" cy="3002473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D0307B-F676-4389-A0C8-F48BC85C12E6}"/>
              </a:ext>
            </a:extLst>
          </p:cNvPr>
          <p:cNvSpPr/>
          <p:nvPr/>
        </p:nvSpPr>
        <p:spPr>
          <a:xfrm>
            <a:off x="5113056" y="3505200"/>
            <a:ext cx="525744" cy="493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WIFI</a:t>
            </a:r>
            <a:endParaRPr lang="ko-KR" altLang="en-US" sz="12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9838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11DFF6-EF22-46DC-A956-103ECBD3A0D9}"/>
              </a:ext>
            </a:extLst>
          </p:cNvPr>
          <p:cNvSpPr/>
          <p:nvPr/>
        </p:nvSpPr>
        <p:spPr>
          <a:xfrm>
            <a:off x="466928" y="642026"/>
            <a:ext cx="11274357" cy="5758774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9174A-13EF-45A3-8AE6-2F6E46F5C5E1}"/>
              </a:ext>
            </a:extLst>
          </p:cNvPr>
          <p:cNvSpPr txBox="1"/>
          <p:nvPr/>
        </p:nvSpPr>
        <p:spPr>
          <a:xfrm>
            <a:off x="778980" y="349637"/>
            <a:ext cx="302149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시스템 구성도</a:t>
            </a:r>
            <a:endParaRPr lang="en-US" altLang="ko-KR" sz="3200" b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16AB71-3CA2-42CD-B4B4-3827FCD6D212}"/>
              </a:ext>
            </a:extLst>
          </p:cNvPr>
          <p:cNvSpPr txBox="1"/>
          <p:nvPr/>
        </p:nvSpPr>
        <p:spPr>
          <a:xfrm>
            <a:off x="5840739" y="6523912"/>
            <a:ext cx="510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13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35B1CA-F06E-48D0-AA46-1D0281140758}"/>
              </a:ext>
            </a:extLst>
          </p:cNvPr>
          <p:cNvSpPr/>
          <p:nvPr/>
        </p:nvSpPr>
        <p:spPr>
          <a:xfrm>
            <a:off x="1034739" y="2006499"/>
            <a:ext cx="1915082" cy="37055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3E567BA-CD1C-4D0B-AFAB-6F79BA2CC947}"/>
              </a:ext>
            </a:extLst>
          </p:cNvPr>
          <p:cNvSpPr/>
          <p:nvPr/>
        </p:nvSpPr>
        <p:spPr>
          <a:xfrm>
            <a:off x="3586930" y="2006499"/>
            <a:ext cx="1917226" cy="37055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D2269E7-A510-4ABC-8531-E018E45C7CB8}"/>
              </a:ext>
            </a:extLst>
          </p:cNvPr>
          <p:cNvSpPr/>
          <p:nvPr/>
        </p:nvSpPr>
        <p:spPr>
          <a:xfrm>
            <a:off x="9251439" y="1402389"/>
            <a:ext cx="1915082" cy="22570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68B94FB-3182-4B57-B1CC-F2669559D7F8}"/>
              </a:ext>
            </a:extLst>
          </p:cNvPr>
          <p:cNvSpPr/>
          <p:nvPr/>
        </p:nvSpPr>
        <p:spPr>
          <a:xfrm>
            <a:off x="9251439" y="3798234"/>
            <a:ext cx="1915082" cy="22570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40CA1F0-2F80-4EFB-A205-3D7AC462DBA7}"/>
              </a:ext>
            </a:extLst>
          </p:cNvPr>
          <p:cNvSpPr/>
          <p:nvPr/>
        </p:nvSpPr>
        <p:spPr>
          <a:xfrm>
            <a:off x="6558047" y="2539075"/>
            <a:ext cx="1915082" cy="22570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75B6F1-E610-4D3D-936A-FE672E308B78}"/>
              </a:ext>
            </a:extLst>
          </p:cNvPr>
          <p:cNvSpPr/>
          <p:nvPr/>
        </p:nvSpPr>
        <p:spPr>
          <a:xfrm>
            <a:off x="815813" y="1710165"/>
            <a:ext cx="4973185" cy="4214502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EC8AEE0-F9AB-439D-80BD-266EF5051229}"/>
              </a:ext>
            </a:extLst>
          </p:cNvPr>
          <p:cNvCxnSpPr>
            <a:cxnSpLocks/>
            <a:stCxn id="73" idx="1"/>
            <a:endCxn id="65" idx="3"/>
          </p:cNvCxnSpPr>
          <p:nvPr/>
        </p:nvCxnSpPr>
        <p:spPr>
          <a:xfrm flipH="1">
            <a:off x="2664543" y="2612800"/>
            <a:ext cx="1205495" cy="19812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6707AE2-6CDD-422A-9613-74BC1EA511C3}"/>
              </a:ext>
            </a:extLst>
          </p:cNvPr>
          <p:cNvCxnSpPr>
            <a:cxnSpLocks/>
            <a:stCxn id="64" idx="3"/>
            <a:endCxn id="73" idx="1"/>
          </p:cNvCxnSpPr>
          <p:nvPr/>
        </p:nvCxnSpPr>
        <p:spPr>
          <a:xfrm flipV="1">
            <a:off x="2664543" y="2612800"/>
            <a:ext cx="1205495" cy="7539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B91C55A-E219-4D42-A9AE-171508F815B1}"/>
              </a:ext>
            </a:extLst>
          </p:cNvPr>
          <p:cNvCxnSpPr>
            <a:cxnSpLocks/>
            <a:stCxn id="73" idx="3"/>
            <a:endCxn id="97" idx="1"/>
          </p:cNvCxnSpPr>
          <p:nvPr/>
        </p:nvCxnSpPr>
        <p:spPr>
          <a:xfrm>
            <a:off x="5218904" y="2612800"/>
            <a:ext cx="1626881" cy="6582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9DEB430-05BD-45DF-A743-BD047A80613A}"/>
              </a:ext>
            </a:extLst>
          </p:cNvPr>
          <p:cNvSpPr txBox="1"/>
          <p:nvPr/>
        </p:nvSpPr>
        <p:spPr>
          <a:xfrm>
            <a:off x="1032595" y="2002551"/>
            <a:ext cx="1915082" cy="307777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태양광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LED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램프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B8241FA-00C7-4E89-A568-84753D374DD3}"/>
              </a:ext>
            </a:extLst>
          </p:cNvPr>
          <p:cNvSpPr txBox="1"/>
          <p:nvPr/>
        </p:nvSpPr>
        <p:spPr>
          <a:xfrm>
            <a:off x="3586930" y="2014128"/>
            <a:ext cx="1915082" cy="307777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5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아두이노</a:t>
            </a:r>
            <a:r>
              <a:rPr lang="ko-KR" altLang="en-US" sz="13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+ </a:t>
            </a:r>
            <a:r>
              <a:rPr lang="ko-KR" altLang="en-US" sz="13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센서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958C678-2FB9-4088-A7A1-6F25A088C935}"/>
              </a:ext>
            </a:extLst>
          </p:cNvPr>
          <p:cNvSpPr txBox="1"/>
          <p:nvPr/>
        </p:nvSpPr>
        <p:spPr>
          <a:xfrm>
            <a:off x="6558047" y="2530875"/>
            <a:ext cx="1915082" cy="307777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Server &amp; DB</a:t>
            </a:r>
            <a:endParaRPr lang="ko-KR" altLang="en-US" sz="14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1A22507-44CB-4D3A-B0D8-4CBE4614E7BA}"/>
              </a:ext>
            </a:extLst>
          </p:cNvPr>
          <p:cNvSpPr txBox="1"/>
          <p:nvPr/>
        </p:nvSpPr>
        <p:spPr>
          <a:xfrm>
            <a:off x="9251439" y="1402388"/>
            <a:ext cx="1915082" cy="307777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Application</a:t>
            </a:r>
            <a:endParaRPr lang="ko-KR" altLang="en-US" sz="14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1F783CC-2296-413B-9B39-83825421E369}"/>
              </a:ext>
            </a:extLst>
          </p:cNvPr>
          <p:cNvSpPr txBox="1"/>
          <p:nvPr/>
        </p:nvSpPr>
        <p:spPr>
          <a:xfrm>
            <a:off x="9262447" y="3813336"/>
            <a:ext cx="1915082" cy="307777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Web</a:t>
            </a:r>
            <a:endParaRPr lang="ko-KR" altLang="en-US" sz="14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60355A5-CBF3-494D-829E-24291A6C8CE7}"/>
              </a:ext>
            </a:extLst>
          </p:cNvPr>
          <p:cNvCxnSpPr>
            <a:cxnSpLocks/>
          </p:cNvCxnSpPr>
          <p:nvPr/>
        </p:nvCxnSpPr>
        <p:spPr>
          <a:xfrm>
            <a:off x="7130039" y="3424947"/>
            <a:ext cx="3484" cy="71969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FF1900F-5EB7-4FEE-B292-890E04ED1255}"/>
              </a:ext>
            </a:extLst>
          </p:cNvPr>
          <p:cNvCxnSpPr>
            <a:cxnSpLocks/>
          </p:cNvCxnSpPr>
          <p:nvPr/>
        </p:nvCxnSpPr>
        <p:spPr>
          <a:xfrm flipV="1">
            <a:off x="7892386" y="3424947"/>
            <a:ext cx="0" cy="71969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913B2CDF-7888-4371-8BD5-4461445CDF03}"/>
              </a:ext>
            </a:extLst>
          </p:cNvPr>
          <p:cNvSpPr txBox="1"/>
          <p:nvPr/>
        </p:nvSpPr>
        <p:spPr>
          <a:xfrm>
            <a:off x="1315677" y="2458912"/>
            <a:ext cx="1348866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atin typeface="휴먼엑스포" panose="02030504000101010101" pitchFamily="18" charset="-127"/>
                <a:ea typeface="휴먼엑스포" panose="02030504000101010101" pitchFamily="18" charset="-127"/>
              </a:rPr>
              <a:t>태양광 패널</a:t>
            </a:r>
            <a:endParaRPr lang="ko-KR" altLang="en-US" sz="14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A223B27-9C47-499C-89F5-CA6602F83D1A}"/>
              </a:ext>
            </a:extLst>
          </p:cNvPr>
          <p:cNvSpPr txBox="1"/>
          <p:nvPr/>
        </p:nvSpPr>
        <p:spPr>
          <a:xfrm>
            <a:off x="1315677" y="3212898"/>
            <a:ext cx="1348866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배터리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4479C2-DF5A-45E5-9072-678F29C10A3C}"/>
              </a:ext>
            </a:extLst>
          </p:cNvPr>
          <p:cNvSpPr txBox="1"/>
          <p:nvPr/>
        </p:nvSpPr>
        <p:spPr>
          <a:xfrm>
            <a:off x="1315677" y="4440137"/>
            <a:ext cx="1348866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LED</a:t>
            </a:r>
            <a:endParaRPr lang="ko-KR" altLang="en-US" sz="14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95D773F-67E2-4E91-B7AF-87A3BC185C4E}"/>
              </a:ext>
            </a:extLst>
          </p:cNvPr>
          <p:cNvSpPr txBox="1"/>
          <p:nvPr/>
        </p:nvSpPr>
        <p:spPr>
          <a:xfrm>
            <a:off x="1255070" y="3587235"/>
            <a:ext cx="147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배터리 전압 전송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C55D8AB-3736-4741-AECA-ABB29AF5B173}"/>
              </a:ext>
            </a:extLst>
          </p:cNvPr>
          <p:cNvSpPr txBox="1"/>
          <p:nvPr/>
        </p:nvSpPr>
        <p:spPr>
          <a:xfrm>
            <a:off x="3870038" y="2458911"/>
            <a:ext cx="1348866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아두이노</a:t>
            </a:r>
            <a:endParaRPr lang="ko-KR" altLang="en-US" sz="14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E7ED107-72DA-4C9D-AE8A-CA61EC50F854}"/>
              </a:ext>
            </a:extLst>
          </p:cNvPr>
          <p:cNvSpPr txBox="1"/>
          <p:nvPr/>
        </p:nvSpPr>
        <p:spPr>
          <a:xfrm>
            <a:off x="3865460" y="5024236"/>
            <a:ext cx="1348866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온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/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습도 센서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CC7EEDF-6701-431F-AD99-CD5C2209A984}"/>
              </a:ext>
            </a:extLst>
          </p:cNvPr>
          <p:cNvSpPr txBox="1"/>
          <p:nvPr/>
        </p:nvSpPr>
        <p:spPr>
          <a:xfrm>
            <a:off x="3865460" y="4644322"/>
            <a:ext cx="1348866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미세먼지 센서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19923BC-6A54-4183-8149-69F33A8D243C}"/>
              </a:ext>
            </a:extLst>
          </p:cNvPr>
          <p:cNvSpPr txBox="1"/>
          <p:nvPr/>
        </p:nvSpPr>
        <p:spPr>
          <a:xfrm>
            <a:off x="3870275" y="3883354"/>
            <a:ext cx="1348866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atin typeface="휴먼엑스포" panose="02030504000101010101" pitchFamily="18" charset="-127"/>
                <a:ea typeface="휴먼엑스포" panose="02030504000101010101" pitchFamily="18" charset="-127"/>
              </a:rPr>
              <a:t>소음 센서</a:t>
            </a:r>
            <a:endParaRPr lang="ko-KR" altLang="en-US" sz="14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8917900-2B1E-4123-B1BE-331858EDB8D2}"/>
              </a:ext>
            </a:extLst>
          </p:cNvPr>
          <p:cNvSpPr txBox="1"/>
          <p:nvPr/>
        </p:nvSpPr>
        <p:spPr>
          <a:xfrm>
            <a:off x="3865460" y="3502870"/>
            <a:ext cx="1348866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동작감지 센서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639A67E-836A-4C9D-8B20-20BC713EC1A4}"/>
              </a:ext>
            </a:extLst>
          </p:cNvPr>
          <p:cNvSpPr txBox="1"/>
          <p:nvPr/>
        </p:nvSpPr>
        <p:spPr>
          <a:xfrm>
            <a:off x="3865460" y="4263838"/>
            <a:ext cx="1348866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조도 센서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C8C43F7-47AB-4070-9E54-74F38C45E8E3}"/>
              </a:ext>
            </a:extLst>
          </p:cNvPr>
          <p:cNvSpPr txBox="1"/>
          <p:nvPr/>
        </p:nvSpPr>
        <p:spPr>
          <a:xfrm>
            <a:off x="2563666" y="4341138"/>
            <a:ext cx="147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LED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제어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FBBDDDC-083E-4E13-999A-D651AA9DB5D6}"/>
              </a:ext>
            </a:extLst>
          </p:cNvPr>
          <p:cNvSpPr txBox="1"/>
          <p:nvPr/>
        </p:nvSpPr>
        <p:spPr>
          <a:xfrm>
            <a:off x="6845785" y="3117170"/>
            <a:ext cx="1348866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Server</a:t>
            </a:r>
            <a:endParaRPr lang="ko-KR" altLang="en-US" sz="14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9DFFF1F-8D10-4008-BDAB-03269380A72F}"/>
              </a:ext>
            </a:extLst>
          </p:cNvPr>
          <p:cNvSpPr txBox="1"/>
          <p:nvPr/>
        </p:nvSpPr>
        <p:spPr>
          <a:xfrm>
            <a:off x="6845785" y="4144642"/>
            <a:ext cx="1348866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DB</a:t>
            </a:r>
            <a:endParaRPr lang="ko-KR" altLang="en-US" sz="14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BCF18BD-C09C-4DD2-8362-38F3732CC431}"/>
              </a:ext>
            </a:extLst>
          </p:cNvPr>
          <p:cNvSpPr txBox="1"/>
          <p:nvPr/>
        </p:nvSpPr>
        <p:spPr>
          <a:xfrm>
            <a:off x="5394486" y="3194114"/>
            <a:ext cx="1470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센서 데이터 전송</a:t>
            </a:r>
            <a:endParaRPr lang="en-US" altLang="ko-KR" sz="1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배터리 잔량 전송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638735E-BB7B-4BB0-9792-93149857D926}"/>
              </a:ext>
            </a:extLst>
          </p:cNvPr>
          <p:cNvSpPr/>
          <p:nvPr/>
        </p:nvSpPr>
        <p:spPr>
          <a:xfrm>
            <a:off x="3796320" y="3418085"/>
            <a:ext cx="1483163" cy="1951694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CEFB3964-BCB5-4872-8F50-FC0867F31FD8}"/>
              </a:ext>
            </a:extLst>
          </p:cNvPr>
          <p:cNvCxnSpPr>
            <a:cxnSpLocks/>
            <a:stCxn id="115" idx="0"/>
            <a:endCxn id="73" idx="2"/>
          </p:cNvCxnSpPr>
          <p:nvPr/>
        </p:nvCxnSpPr>
        <p:spPr>
          <a:xfrm flipV="1">
            <a:off x="4537902" y="2766688"/>
            <a:ext cx="6569" cy="65139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47B15053-8CA3-404A-AC76-F9912984773A}"/>
              </a:ext>
            </a:extLst>
          </p:cNvPr>
          <p:cNvCxnSpPr>
            <a:cxnSpLocks/>
            <a:stCxn id="63" idx="2"/>
            <a:endCxn id="64" idx="0"/>
          </p:cNvCxnSpPr>
          <p:nvPr/>
        </p:nvCxnSpPr>
        <p:spPr>
          <a:xfrm>
            <a:off x="1990110" y="2766689"/>
            <a:ext cx="0" cy="44620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BF7AA8DE-B9A3-44A5-9679-FDC337BBDBDF}"/>
              </a:ext>
            </a:extLst>
          </p:cNvPr>
          <p:cNvSpPr txBox="1"/>
          <p:nvPr/>
        </p:nvSpPr>
        <p:spPr>
          <a:xfrm>
            <a:off x="9534547" y="2523367"/>
            <a:ext cx="1348866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Program</a:t>
            </a:r>
            <a:endParaRPr lang="ko-KR" altLang="en-US" sz="14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3655A73-D5F8-4F9F-A57F-64C037C153EE}"/>
              </a:ext>
            </a:extLst>
          </p:cNvPr>
          <p:cNvSpPr txBox="1"/>
          <p:nvPr/>
        </p:nvSpPr>
        <p:spPr>
          <a:xfrm>
            <a:off x="9545555" y="4914697"/>
            <a:ext cx="1348866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Program</a:t>
            </a:r>
            <a:endParaRPr lang="ko-KR" altLang="en-US" sz="14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21EDF013-F270-4F5E-BE84-EF9D05949F92}"/>
              </a:ext>
            </a:extLst>
          </p:cNvPr>
          <p:cNvCxnSpPr>
            <a:cxnSpLocks/>
            <a:stCxn id="97" idx="3"/>
            <a:endCxn id="130" idx="1"/>
          </p:cNvCxnSpPr>
          <p:nvPr/>
        </p:nvCxnSpPr>
        <p:spPr>
          <a:xfrm flipV="1">
            <a:off x="8194651" y="2677256"/>
            <a:ext cx="1339896" cy="5938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738812A0-C945-4908-949F-C2C98AABA8ED}"/>
              </a:ext>
            </a:extLst>
          </p:cNvPr>
          <p:cNvCxnSpPr>
            <a:cxnSpLocks/>
            <a:stCxn id="97" idx="3"/>
            <a:endCxn id="131" idx="1"/>
          </p:cNvCxnSpPr>
          <p:nvPr/>
        </p:nvCxnSpPr>
        <p:spPr>
          <a:xfrm>
            <a:off x="8194651" y="3271059"/>
            <a:ext cx="1350904" cy="17975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A4DFECAF-7786-4E2B-9376-685A5380C14F}"/>
              </a:ext>
            </a:extLst>
          </p:cNvPr>
          <p:cNvSpPr txBox="1"/>
          <p:nvPr/>
        </p:nvSpPr>
        <p:spPr>
          <a:xfrm>
            <a:off x="8340948" y="3131041"/>
            <a:ext cx="147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센서 데이터 전송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2A8AB7C-0683-45F6-9BBA-82E0FFA8406E}"/>
              </a:ext>
            </a:extLst>
          </p:cNvPr>
          <p:cNvSpPr txBox="1"/>
          <p:nvPr/>
        </p:nvSpPr>
        <p:spPr>
          <a:xfrm>
            <a:off x="7924589" y="4626538"/>
            <a:ext cx="1470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센서 데이터 전송</a:t>
            </a:r>
            <a:endParaRPr lang="en-US" altLang="ko-KR" sz="1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배터리 잔량 전송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5540C5EC-4349-4EBE-BD0A-42AF381BD116}"/>
              </a:ext>
            </a:extLst>
          </p:cNvPr>
          <p:cNvSpPr txBox="1"/>
          <p:nvPr/>
        </p:nvSpPr>
        <p:spPr>
          <a:xfrm>
            <a:off x="1255070" y="4828482"/>
            <a:ext cx="147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LED :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동작 감지 여부에 따른 밝기 조절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1A0ACE9-1779-45FC-93A3-ABC3B15E4F4E}"/>
              </a:ext>
            </a:extLst>
          </p:cNvPr>
          <p:cNvSpPr txBox="1"/>
          <p:nvPr/>
        </p:nvSpPr>
        <p:spPr>
          <a:xfrm>
            <a:off x="9385500" y="1972687"/>
            <a:ext cx="1646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App :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센서 데이터 시각화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177938B-5423-4492-8F79-07152AE69997}"/>
              </a:ext>
            </a:extLst>
          </p:cNvPr>
          <p:cNvSpPr txBox="1"/>
          <p:nvPr/>
        </p:nvSpPr>
        <p:spPr>
          <a:xfrm>
            <a:off x="9385499" y="5262322"/>
            <a:ext cx="1646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Web :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센서 데이터 시각화</a:t>
            </a:r>
            <a:endParaRPr lang="en-US" altLang="ko-KR" sz="1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배터리 잔량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낮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/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밤 정보 등 관리자 정보</a:t>
            </a:r>
          </a:p>
        </p:txBody>
      </p:sp>
    </p:spTree>
    <p:extLst>
      <p:ext uri="{BB962C8B-B14F-4D97-AF65-F5344CB8AC3E}">
        <p14:creationId xmlns:p14="http://schemas.microsoft.com/office/powerpoint/2010/main" val="1936661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11DFF6-EF22-46DC-A956-103ECBD3A0D9}"/>
              </a:ext>
            </a:extLst>
          </p:cNvPr>
          <p:cNvSpPr/>
          <p:nvPr/>
        </p:nvSpPr>
        <p:spPr>
          <a:xfrm>
            <a:off x="466928" y="642026"/>
            <a:ext cx="11274357" cy="5758774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9174A-13EF-45A3-8AE6-2F6E46F5C5E1}"/>
              </a:ext>
            </a:extLst>
          </p:cNvPr>
          <p:cNvSpPr txBox="1"/>
          <p:nvPr/>
        </p:nvSpPr>
        <p:spPr>
          <a:xfrm>
            <a:off x="778980" y="349637"/>
            <a:ext cx="216869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개발 내용</a:t>
            </a:r>
            <a:endParaRPr lang="en-US" altLang="ko-KR" sz="3200" b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16AB71-3CA2-42CD-B4B4-3827FCD6D212}"/>
              </a:ext>
            </a:extLst>
          </p:cNvPr>
          <p:cNvSpPr txBox="1"/>
          <p:nvPr/>
        </p:nvSpPr>
        <p:spPr>
          <a:xfrm>
            <a:off x="5840739" y="6523912"/>
            <a:ext cx="510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14</a:t>
            </a:r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06833847-F6A2-4C3F-BAAE-E103990B8FCB}"/>
              </a:ext>
            </a:extLst>
          </p:cNvPr>
          <p:cNvSpPr/>
          <p:nvPr/>
        </p:nvSpPr>
        <p:spPr>
          <a:xfrm>
            <a:off x="1006339" y="1319553"/>
            <a:ext cx="680936" cy="680936"/>
          </a:xfrm>
          <a:prstGeom prst="diamon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6A1C55D-BC14-44FC-8D58-4A007167FDDD}"/>
              </a:ext>
            </a:extLst>
          </p:cNvPr>
          <p:cNvSpPr txBox="1"/>
          <p:nvPr/>
        </p:nvSpPr>
        <p:spPr>
          <a:xfrm>
            <a:off x="1805495" y="1429188"/>
            <a:ext cx="4157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개발 내용 </a:t>
            </a:r>
            <a:r>
              <a:rPr lang="en-US" altLang="ko-KR" sz="24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– HW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69D5B47-5C33-4408-9F64-38A93842D3A2}"/>
              </a:ext>
            </a:extLst>
          </p:cNvPr>
          <p:cNvSpPr txBox="1"/>
          <p:nvPr/>
        </p:nvSpPr>
        <p:spPr>
          <a:xfrm>
            <a:off x="2060033" y="2009499"/>
            <a:ext cx="8912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아두이노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Uno +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각종 센서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: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센서 데이터 획득을 위한 본체</a:t>
            </a: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태양광 패널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+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배터리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+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외피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(+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동작 감지 센서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):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본체 보호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설치 용도</a:t>
            </a: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9ABA34A-5F7B-4443-8CF0-EEB94FC69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033" y="2661788"/>
            <a:ext cx="3554186" cy="35541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1B68449-2ED4-4BA0-9397-B7232268D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6108" y="3892261"/>
            <a:ext cx="667537" cy="60474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2E979AF-A7D6-4396-BB54-242C338803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1627" y="3912773"/>
            <a:ext cx="993128" cy="58005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A2A6105-4F45-4E6C-9D98-F715051458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0884" y="2981749"/>
            <a:ext cx="919163" cy="84296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140DB89-7FBA-4DFD-B34D-5FB8203361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0047" y="3026850"/>
            <a:ext cx="776288" cy="784417"/>
          </a:xfrm>
          <a:prstGeom prst="rect">
            <a:avLst/>
          </a:prstGeom>
        </p:spPr>
      </p:pic>
      <p:sp>
        <p:nvSpPr>
          <p:cNvPr id="24" name="더하기 기호 23">
            <a:extLst>
              <a:ext uri="{FF2B5EF4-FFF2-40B4-BE49-F238E27FC236}">
                <a16:creationId xmlns:a16="http://schemas.microsoft.com/office/drawing/2014/main" id="{59759390-CFB6-4188-AF43-12EDD06B6694}"/>
              </a:ext>
            </a:extLst>
          </p:cNvPr>
          <p:cNvSpPr/>
          <p:nvPr/>
        </p:nvSpPr>
        <p:spPr>
          <a:xfrm>
            <a:off x="5642823" y="3682117"/>
            <a:ext cx="1317014" cy="1317014"/>
          </a:xfrm>
          <a:prstGeom prst="mathPlus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B072B98-95BC-4677-B616-6C61622A68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2327" y="4553405"/>
            <a:ext cx="2435440" cy="155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349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B3D2E1A-D350-46C7-8A86-F60AEF399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570" y="3583464"/>
            <a:ext cx="1488639" cy="95159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11DFF6-EF22-46DC-A956-103ECBD3A0D9}"/>
              </a:ext>
            </a:extLst>
          </p:cNvPr>
          <p:cNvSpPr/>
          <p:nvPr/>
        </p:nvSpPr>
        <p:spPr>
          <a:xfrm>
            <a:off x="466928" y="642026"/>
            <a:ext cx="11274357" cy="5758774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9174A-13EF-45A3-8AE6-2F6E46F5C5E1}"/>
              </a:ext>
            </a:extLst>
          </p:cNvPr>
          <p:cNvSpPr txBox="1"/>
          <p:nvPr/>
        </p:nvSpPr>
        <p:spPr>
          <a:xfrm>
            <a:off x="778980" y="349637"/>
            <a:ext cx="216869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개발 내용</a:t>
            </a:r>
            <a:endParaRPr lang="en-US" altLang="ko-KR" sz="3200" b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16AB71-3CA2-42CD-B4B4-3827FCD6D212}"/>
              </a:ext>
            </a:extLst>
          </p:cNvPr>
          <p:cNvSpPr txBox="1"/>
          <p:nvPr/>
        </p:nvSpPr>
        <p:spPr>
          <a:xfrm>
            <a:off x="5840739" y="6523912"/>
            <a:ext cx="510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15</a:t>
            </a: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2A93D785-A109-4E1B-8909-934619D44D01}"/>
              </a:ext>
            </a:extLst>
          </p:cNvPr>
          <p:cNvSpPr/>
          <p:nvPr/>
        </p:nvSpPr>
        <p:spPr>
          <a:xfrm>
            <a:off x="1006339" y="1319553"/>
            <a:ext cx="680936" cy="680936"/>
          </a:xfrm>
          <a:prstGeom prst="diamon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08AC0E-7626-4E65-A7B7-469DDF052325}"/>
              </a:ext>
            </a:extLst>
          </p:cNvPr>
          <p:cNvSpPr txBox="1"/>
          <p:nvPr/>
        </p:nvSpPr>
        <p:spPr>
          <a:xfrm>
            <a:off x="1805495" y="1429188"/>
            <a:ext cx="4157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개발 내용 </a:t>
            </a:r>
            <a:r>
              <a:rPr lang="en-US" altLang="ko-KR" sz="24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– SW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C99CF5D-FB7B-44B8-91B3-0219B97B1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8278" y="3210060"/>
            <a:ext cx="437674" cy="3965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B2340DF-F843-4A8A-90A1-40C18399A7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8995" y="3229076"/>
            <a:ext cx="651151" cy="3803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9DC00C-9F52-414A-8D85-6B763FEF7D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5788" y="2612539"/>
            <a:ext cx="602654" cy="5526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F244C5C-CF8D-4847-B6DA-80F9D1FECE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0082" y="2612539"/>
            <a:ext cx="508978" cy="51430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01A4087-4DE4-4748-95C9-908CC5AA85C3}"/>
              </a:ext>
            </a:extLst>
          </p:cNvPr>
          <p:cNvSpPr/>
          <p:nvPr/>
        </p:nvSpPr>
        <p:spPr>
          <a:xfrm>
            <a:off x="1006339" y="4658174"/>
            <a:ext cx="3245102" cy="3787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본체 모듈</a:t>
            </a:r>
            <a:r>
              <a:rPr lang="en-US" altLang="ko-KR" sz="16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600" dirty="0" err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아두이노</a:t>
            </a:r>
            <a:r>
              <a:rPr lang="ko-KR" altLang="en-US" sz="16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+ </a:t>
            </a:r>
            <a:r>
              <a:rPr lang="ko-KR" altLang="en-US" sz="16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센서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5740CC-89C9-4798-AEB0-3B062FB75D78}"/>
              </a:ext>
            </a:extLst>
          </p:cNvPr>
          <p:cNvSpPr/>
          <p:nvPr/>
        </p:nvSpPr>
        <p:spPr>
          <a:xfrm>
            <a:off x="1006339" y="2459735"/>
            <a:ext cx="3245102" cy="337777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84C5EE-1940-4DCE-A899-C196B159C07B}"/>
              </a:ext>
            </a:extLst>
          </p:cNvPr>
          <p:cNvSpPr/>
          <p:nvPr/>
        </p:nvSpPr>
        <p:spPr>
          <a:xfrm>
            <a:off x="1006339" y="5036882"/>
            <a:ext cx="3245102" cy="800624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각 센서에서 데이터를 획득하고 </a:t>
            </a:r>
            <a:r>
              <a:rPr lang="en-US" altLang="ko-KR" sz="16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DB</a:t>
            </a:r>
            <a:r>
              <a:rPr lang="ko-KR" altLang="en-US" sz="16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에 전송하는 프로그램 구현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1BEFFE4-BE5C-4229-A03A-E8EA6E4D2813}"/>
              </a:ext>
            </a:extLst>
          </p:cNvPr>
          <p:cNvSpPr/>
          <p:nvPr/>
        </p:nvSpPr>
        <p:spPr>
          <a:xfrm>
            <a:off x="4425148" y="4652586"/>
            <a:ext cx="3245102" cy="3787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웹 모니터링</a:t>
            </a:r>
            <a:r>
              <a:rPr lang="en-US" altLang="ko-KR" sz="16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페이지</a:t>
            </a:r>
            <a:r>
              <a:rPr lang="en-US" altLang="ko-KR" sz="16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예시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22124D2-26C5-4D37-9615-9E11E7C53BC3}"/>
              </a:ext>
            </a:extLst>
          </p:cNvPr>
          <p:cNvSpPr/>
          <p:nvPr/>
        </p:nvSpPr>
        <p:spPr>
          <a:xfrm>
            <a:off x="4425148" y="2454147"/>
            <a:ext cx="3245102" cy="337777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11863F3-3E30-4005-8AAA-F1E68032F0D2}"/>
              </a:ext>
            </a:extLst>
          </p:cNvPr>
          <p:cNvSpPr/>
          <p:nvPr/>
        </p:nvSpPr>
        <p:spPr>
          <a:xfrm>
            <a:off x="4425148" y="5031294"/>
            <a:ext cx="3245102" cy="800624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관리자용 </a:t>
            </a:r>
            <a:r>
              <a:rPr lang="en-US" altLang="ko-KR" sz="16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+ </a:t>
            </a:r>
            <a:r>
              <a:rPr lang="ko-KR" altLang="en-US" sz="16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일반 사용자용 </a:t>
            </a:r>
            <a:endParaRPr lang="en-US" altLang="ko-KR" sz="16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모니터링 페이지 구현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B794733-CE57-4B6D-84AF-FFB2945278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3487" y="2547121"/>
            <a:ext cx="3088423" cy="2072686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24CEA30D-75F8-46C4-8825-E7C13E26E684}"/>
              </a:ext>
            </a:extLst>
          </p:cNvPr>
          <p:cNvSpPr/>
          <p:nvPr/>
        </p:nvSpPr>
        <p:spPr>
          <a:xfrm>
            <a:off x="7843957" y="4652586"/>
            <a:ext cx="3245102" cy="3787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앱 모니터링 화면 예시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962438C-FE6C-4E0E-9E6B-B04882A614A1}"/>
              </a:ext>
            </a:extLst>
          </p:cNvPr>
          <p:cNvSpPr/>
          <p:nvPr/>
        </p:nvSpPr>
        <p:spPr>
          <a:xfrm>
            <a:off x="7843957" y="2454147"/>
            <a:ext cx="3245102" cy="337777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10625A5-9201-4DCE-8714-6BD049567551}"/>
              </a:ext>
            </a:extLst>
          </p:cNvPr>
          <p:cNvSpPr/>
          <p:nvPr/>
        </p:nvSpPr>
        <p:spPr>
          <a:xfrm>
            <a:off x="7843957" y="5031294"/>
            <a:ext cx="3245102" cy="800624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일반 사용자용 </a:t>
            </a:r>
            <a:endParaRPr lang="en-US" altLang="ko-KR" sz="16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모니터링 화면 구현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EB04C215-9535-4224-87D7-F183E383037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8950" t="16274" r="30022" b="11936"/>
          <a:stretch/>
        </p:blipFill>
        <p:spPr>
          <a:xfrm>
            <a:off x="8810229" y="2654514"/>
            <a:ext cx="1312557" cy="190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77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11DFF6-EF22-46DC-A956-103ECBD3A0D9}"/>
              </a:ext>
            </a:extLst>
          </p:cNvPr>
          <p:cNvSpPr/>
          <p:nvPr/>
        </p:nvSpPr>
        <p:spPr>
          <a:xfrm>
            <a:off x="466928" y="642026"/>
            <a:ext cx="11274357" cy="5758774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9174A-13EF-45A3-8AE6-2F6E46F5C5E1}"/>
              </a:ext>
            </a:extLst>
          </p:cNvPr>
          <p:cNvSpPr txBox="1"/>
          <p:nvPr/>
        </p:nvSpPr>
        <p:spPr>
          <a:xfrm>
            <a:off x="778981" y="349637"/>
            <a:ext cx="214519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개발 환경</a:t>
            </a:r>
            <a:endParaRPr lang="en-US" altLang="ko-KR" sz="3200" b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16AB71-3CA2-42CD-B4B4-3827FCD6D212}"/>
              </a:ext>
            </a:extLst>
          </p:cNvPr>
          <p:cNvSpPr txBox="1"/>
          <p:nvPr/>
        </p:nvSpPr>
        <p:spPr>
          <a:xfrm>
            <a:off x="5820270" y="6519446"/>
            <a:ext cx="567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16</a:t>
            </a: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C3244FE9-50DC-4D66-BB7C-D52AD7891CC2}"/>
              </a:ext>
            </a:extLst>
          </p:cNvPr>
          <p:cNvSpPr/>
          <p:nvPr/>
        </p:nvSpPr>
        <p:spPr>
          <a:xfrm>
            <a:off x="1006339" y="1319553"/>
            <a:ext cx="680936" cy="680936"/>
          </a:xfrm>
          <a:prstGeom prst="diamon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A00FA3-2FF4-4519-98FF-2E3FDC1370DE}"/>
              </a:ext>
            </a:extLst>
          </p:cNvPr>
          <p:cNvSpPr txBox="1"/>
          <p:nvPr/>
        </p:nvSpPr>
        <p:spPr>
          <a:xfrm>
            <a:off x="1805495" y="1429188"/>
            <a:ext cx="4157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작품 외형 예상도</a:t>
            </a:r>
            <a:endParaRPr lang="en-US" altLang="ko-KR" sz="24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13" name="Picture 11" descr="C:\Users\kmcon\Desktop\123.jpg">
            <a:extLst>
              <a:ext uri="{FF2B5EF4-FFF2-40B4-BE49-F238E27FC236}">
                <a16:creationId xmlns:a16="http://schemas.microsoft.com/office/drawing/2014/main" id="{BEE926D6-2FAC-4354-AE28-4F390EC05C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" r="52104" b="2184"/>
          <a:stretch/>
        </p:blipFill>
        <p:spPr bwMode="auto">
          <a:xfrm>
            <a:off x="3945428" y="2233573"/>
            <a:ext cx="4270884" cy="333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12E339-1CA7-420E-9ADB-100D91ADBED1}"/>
              </a:ext>
            </a:extLst>
          </p:cNvPr>
          <p:cNvSpPr/>
          <p:nvPr/>
        </p:nvSpPr>
        <p:spPr>
          <a:xfrm rot="20003031">
            <a:off x="3499595" y="2731181"/>
            <a:ext cx="1400174" cy="707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B4EBCF-05BF-4D4E-915C-972C6231EC1A}"/>
              </a:ext>
            </a:extLst>
          </p:cNvPr>
          <p:cNvSpPr/>
          <p:nvPr/>
        </p:nvSpPr>
        <p:spPr>
          <a:xfrm rot="20497100">
            <a:off x="5361733" y="2004000"/>
            <a:ext cx="1400174" cy="707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DEBFD71-65B3-4BCC-974D-9765D6053793}"/>
              </a:ext>
            </a:extLst>
          </p:cNvPr>
          <p:cNvSpPr/>
          <p:nvPr/>
        </p:nvSpPr>
        <p:spPr>
          <a:xfrm rot="2720591">
            <a:off x="3609132" y="4525253"/>
            <a:ext cx="1400174" cy="707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BD98CE3-C3F2-4E7B-867F-16011210C39B}"/>
              </a:ext>
            </a:extLst>
          </p:cNvPr>
          <p:cNvSpPr/>
          <p:nvPr/>
        </p:nvSpPr>
        <p:spPr>
          <a:xfrm rot="19911623">
            <a:off x="6532073" y="4629752"/>
            <a:ext cx="1400174" cy="707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7224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11DFF6-EF22-46DC-A956-103ECBD3A0D9}"/>
              </a:ext>
            </a:extLst>
          </p:cNvPr>
          <p:cNvSpPr/>
          <p:nvPr/>
        </p:nvSpPr>
        <p:spPr>
          <a:xfrm>
            <a:off x="466928" y="642026"/>
            <a:ext cx="11274357" cy="5758774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9174A-13EF-45A3-8AE6-2F6E46F5C5E1}"/>
              </a:ext>
            </a:extLst>
          </p:cNvPr>
          <p:cNvSpPr txBox="1"/>
          <p:nvPr/>
        </p:nvSpPr>
        <p:spPr>
          <a:xfrm>
            <a:off x="778981" y="349637"/>
            <a:ext cx="214519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개발 환경</a:t>
            </a:r>
            <a:endParaRPr lang="en-US" altLang="ko-KR" sz="3200" b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16AB71-3CA2-42CD-B4B4-3827FCD6D212}"/>
              </a:ext>
            </a:extLst>
          </p:cNvPr>
          <p:cNvSpPr txBox="1"/>
          <p:nvPr/>
        </p:nvSpPr>
        <p:spPr>
          <a:xfrm>
            <a:off x="5820270" y="6519446"/>
            <a:ext cx="567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17</a:t>
            </a: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C3244FE9-50DC-4D66-BB7C-D52AD7891CC2}"/>
              </a:ext>
            </a:extLst>
          </p:cNvPr>
          <p:cNvSpPr/>
          <p:nvPr/>
        </p:nvSpPr>
        <p:spPr>
          <a:xfrm>
            <a:off x="1006339" y="1319553"/>
            <a:ext cx="680936" cy="680936"/>
          </a:xfrm>
          <a:prstGeom prst="diamon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A00FA3-2FF4-4519-98FF-2E3FDC1370DE}"/>
              </a:ext>
            </a:extLst>
          </p:cNvPr>
          <p:cNvSpPr txBox="1"/>
          <p:nvPr/>
        </p:nvSpPr>
        <p:spPr>
          <a:xfrm>
            <a:off x="1805495" y="1429188"/>
            <a:ext cx="4157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사용할 센서</a:t>
            </a:r>
            <a:endParaRPr lang="en-US" altLang="ko-KR" sz="24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B4EBCF-05BF-4D4E-915C-972C6231EC1A}"/>
              </a:ext>
            </a:extLst>
          </p:cNvPr>
          <p:cNvSpPr/>
          <p:nvPr/>
        </p:nvSpPr>
        <p:spPr>
          <a:xfrm rot="20497100">
            <a:off x="5361733" y="2004000"/>
            <a:ext cx="1400174" cy="707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A543EF06-E7F0-4D9D-90DE-46EC79FD5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266" y="2753084"/>
            <a:ext cx="2395852" cy="2473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8">
            <a:extLst>
              <a:ext uri="{FF2B5EF4-FFF2-40B4-BE49-F238E27FC236}">
                <a16:creationId xmlns:a16="http://schemas.microsoft.com/office/drawing/2014/main" id="{0E1F975F-D8F7-4179-B4A8-D45195F23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315" y="2845507"/>
            <a:ext cx="2902248" cy="2381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D492243A-BC0C-4AC6-8A01-C56CD8BEB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948" y="4930807"/>
            <a:ext cx="2227711" cy="325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5">
            <a:extLst>
              <a:ext uri="{FF2B5EF4-FFF2-40B4-BE49-F238E27FC236}">
                <a16:creationId xmlns:a16="http://schemas.microsoft.com/office/drawing/2014/main" id="{E98746B6-4721-4D9D-8BC0-EE705C3D2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948" y="2845507"/>
            <a:ext cx="2227711" cy="208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959C523-7CD3-47CF-9ABC-6038935921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5044" y="2740611"/>
            <a:ext cx="2304734" cy="248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49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11DFF6-EF22-46DC-A956-103ECBD3A0D9}"/>
              </a:ext>
            </a:extLst>
          </p:cNvPr>
          <p:cNvSpPr/>
          <p:nvPr/>
        </p:nvSpPr>
        <p:spPr>
          <a:xfrm>
            <a:off x="466928" y="642026"/>
            <a:ext cx="11274357" cy="5758774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9174A-13EF-45A3-8AE6-2F6E46F5C5E1}"/>
              </a:ext>
            </a:extLst>
          </p:cNvPr>
          <p:cNvSpPr txBox="1"/>
          <p:nvPr/>
        </p:nvSpPr>
        <p:spPr>
          <a:xfrm>
            <a:off x="778981" y="349637"/>
            <a:ext cx="214519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개발 환경</a:t>
            </a:r>
            <a:endParaRPr lang="en-US" altLang="ko-KR" sz="3200" b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16AB71-3CA2-42CD-B4B4-3827FCD6D212}"/>
              </a:ext>
            </a:extLst>
          </p:cNvPr>
          <p:cNvSpPr txBox="1"/>
          <p:nvPr/>
        </p:nvSpPr>
        <p:spPr>
          <a:xfrm>
            <a:off x="5820270" y="6519446"/>
            <a:ext cx="567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18</a:t>
            </a: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C3244FE9-50DC-4D66-BB7C-D52AD7891CC2}"/>
              </a:ext>
            </a:extLst>
          </p:cNvPr>
          <p:cNvSpPr/>
          <p:nvPr/>
        </p:nvSpPr>
        <p:spPr>
          <a:xfrm>
            <a:off x="1006339" y="1319553"/>
            <a:ext cx="680936" cy="680936"/>
          </a:xfrm>
          <a:prstGeom prst="diamon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A00FA3-2FF4-4519-98FF-2E3FDC1370DE}"/>
              </a:ext>
            </a:extLst>
          </p:cNvPr>
          <p:cNvSpPr txBox="1"/>
          <p:nvPr/>
        </p:nvSpPr>
        <p:spPr>
          <a:xfrm>
            <a:off x="1805495" y="1429188"/>
            <a:ext cx="4157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개발 도구</a:t>
            </a:r>
            <a:endParaRPr lang="en-US" altLang="ko-KR" sz="24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B4EBCF-05BF-4D4E-915C-972C6231EC1A}"/>
              </a:ext>
            </a:extLst>
          </p:cNvPr>
          <p:cNvSpPr/>
          <p:nvPr/>
        </p:nvSpPr>
        <p:spPr>
          <a:xfrm rot="20497100">
            <a:off x="6085633" y="2080323"/>
            <a:ext cx="1400174" cy="707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3" name="사각형: 둥근 모서리 19">
            <a:extLst>
              <a:ext uri="{FF2B5EF4-FFF2-40B4-BE49-F238E27FC236}">
                <a16:creationId xmlns:a16="http://schemas.microsoft.com/office/drawing/2014/main" id="{719ABB20-14AC-4BBF-932F-5F737D37B75D}"/>
              </a:ext>
            </a:extLst>
          </p:cNvPr>
          <p:cNvSpPr/>
          <p:nvPr/>
        </p:nvSpPr>
        <p:spPr>
          <a:xfrm>
            <a:off x="2663284" y="2332756"/>
            <a:ext cx="4258887" cy="1437097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6">
            <a:extLst>
              <a:ext uri="{FF2B5EF4-FFF2-40B4-BE49-F238E27FC236}">
                <a16:creationId xmlns:a16="http://schemas.microsoft.com/office/drawing/2014/main" id="{FC74E9FF-9CEF-4092-B68B-7D2B6F4BA8B3}"/>
              </a:ext>
            </a:extLst>
          </p:cNvPr>
          <p:cNvSpPr/>
          <p:nvPr/>
        </p:nvSpPr>
        <p:spPr>
          <a:xfrm>
            <a:off x="2510345" y="2188668"/>
            <a:ext cx="811426" cy="467619"/>
          </a:xfrm>
          <a:prstGeom prst="roundRect">
            <a:avLst>
              <a:gd name="adj" fmla="val 4319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서버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9BAFDD6-2A40-4077-BDED-36CEE87B1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006058" y="2441753"/>
            <a:ext cx="2053730" cy="2053730"/>
          </a:xfrm>
          <a:prstGeom prst="roundRect">
            <a:avLst>
              <a:gd name="adj" fmla="val 15850"/>
            </a:avLst>
          </a:prstGeom>
          <a:ln w="25400">
            <a:solidFill>
              <a:schemeClr val="tx1"/>
            </a:solidFill>
          </a:ln>
          <a:effectLst>
            <a:outerShdw dist="38100" dir="2700000" algn="tl" rotWithShape="0">
              <a:prstClr val="black"/>
            </a:outerShdw>
          </a:effectLst>
        </p:spPr>
      </p:pic>
      <p:sp>
        <p:nvSpPr>
          <p:cNvPr id="17" name="사각형: 둥근 모서리 28">
            <a:extLst>
              <a:ext uri="{FF2B5EF4-FFF2-40B4-BE49-F238E27FC236}">
                <a16:creationId xmlns:a16="http://schemas.microsoft.com/office/drawing/2014/main" id="{52857137-722E-445E-A371-9FB493DA4CAC}"/>
              </a:ext>
            </a:extLst>
          </p:cNvPr>
          <p:cNvSpPr/>
          <p:nvPr/>
        </p:nvSpPr>
        <p:spPr>
          <a:xfrm>
            <a:off x="7792233" y="2246501"/>
            <a:ext cx="1104730" cy="467619"/>
          </a:xfrm>
          <a:prstGeom prst="roundRect">
            <a:avLst>
              <a:gd name="adj" fmla="val 4319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모바일</a:t>
            </a:r>
          </a:p>
        </p:txBody>
      </p:sp>
      <p:pic>
        <p:nvPicPr>
          <p:cNvPr id="23" name="Picture 2" descr="MySQL] MySQL 테이블 [생성/수정/삭제] 실습">
            <a:extLst>
              <a:ext uri="{FF2B5EF4-FFF2-40B4-BE49-F238E27FC236}">
                <a16:creationId xmlns:a16="http://schemas.microsoft.com/office/drawing/2014/main" id="{1AE7909B-1B10-4964-A733-73D31E896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054" y="2494142"/>
            <a:ext cx="2160240" cy="111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web 공부] 무료 서버(server) 아파치 톰캣(Apache Tomcat)을 이클립스(eclipse)에 연동하기 : 네이버 블로그">
            <a:extLst>
              <a:ext uri="{FF2B5EF4-FFF2-40B4-BE49-F238E27FC236}">
                <a16:creationId xmlns:a16="http://schemas.microsoft.com/office/drawing/2014/main" id="{5244FA41-4586-492E-99CE-1020B8780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251" y="2243585"/>
            <a:ext cx="1615437" cy="161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사각형: 둥근 모서리 25">
            <a:extLst>
              <a:ext uri="{FF2B5EF4-FFF2-40B4-BE49-F238E27FC236}">
                <a16:creationId xmlns:a16="http://schemas.microsoft.com/office/drawing/2014/main" id="{F6752AD5-F832-4C8E-9D12-F220ED974CC7}"/>
              </a:ext>
            </a:extLst>
          </p:cNvPr>
          <p:cNvSpPr/>
          <p:nvPr/>
        </p:nvSpPr>
        <p:spPr>
          <a:xfrm>
            <a:off x="2653898" y="4710263"/>
            <a:ext cx="5775057" cy="1437097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각형: 둥근 모서리 24">
            <a:extLst>
              <a:ext uri="{FF2B5EF4-FFF2-40B4-BE49-F238E27FC236}">
                <a16:creationId xmlns:a16="http://schemas.microsoft.com/office/drawing/2014/main" id="{1F52730B-6EC6-4719-A04B-944D9E325C62}"/>
              </a:ext>
            </a:extLst>
          </p:cNvPr>
          <p:cNvSpPr/>
          <p:nvPr/>
        </p:nvSpPr>
        <p:spPr>
          <a:xfrm>
            <a:off x="2510345" y="4550119"/>
            <a:ext cx="1443763" cy="467619"/>
          </a:xfrm>
          <a:prstGeom prst="roundRect">
            <a:avLst>
              <a:gd name="adj" fmla="val 4319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언어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7" name="Picture 10" descr="Java]Java String 사용시 주의점 · Ryulth">
            <a:extLst>
              <a:ext uri="{FF2B5EF4-FFF2-40B4-BE49-F238E27FC236}">
                <a16:creationId xmlns:a16="http://schemas.microsoft.com/office/drawing/2014/main" id="{8042292C-A472-46FF-BC32-1B98F98EE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439" y="4997438"/>
            <a:ext cx="1916904" cy="107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JavaScript vs. Python: Which Should Marketers Learn?">
            <a:extLst>
              <a:ext uri="{FF2B5EF4-FFF2-40B4-BE49-F238E27FC236}">
                <a16:creationId xmlns:a16="http://schemas.microsoft.com/office/drawing/2014/main" id="{6BE0753D-95F4-4015-9E2D-0D9470749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670" y="4783928"/>
            <a:ext cx="1944218" cy="100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93648AA-B41D-498C-8F7D-4B206222E241}"/>
              </a:ext>
            </a:extLst>
          </p:cNvPr>
          <p:cNvSpPr txBox="1"/>
          <p:nvPr/>
        </p:nvSpPr>
        <p:spPr>
          <a:xfrm>
            <a:off x="4813081" y="5803814"/>
            <a:ext cx="231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JavaScript    Python</a:t>
            </a:r>
            <a:endParaRPr lang="ko-KR" altLang="en-US" b="1" spc="-150" dirty="0"/>
          </a:p>
        </p:txBody>
      </p:sp>
      <p:pic>
        <p:nvPicPr>
          <p:cNvPr id="30" name="Picture 14" descr="W3C HTML5 Logo">
            <a:extLst>
              <a:ext uri="{FF2B5EF4-FFF2-40B4-BE49-F238E27FC236}">
                <a16:creationId xmlns:a16="http://schemas.microsoft.com/office/drawing/2014/main" id="{FAF8C258-A3F4-4FA9-ABE6-F4E8A5B00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285" y="4855607"/>
            <a:ext cx="1224135" cy="122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805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11DFF6-EF22-46DC-A956-103ECBD3A0D9}"/>
              </a:ext>
            </a:extLst>
          </p:cNvPr>
          <p:cNvSpPr/>
          <p:nvPr/>
        </p:nvSpPr>
        <p:spPr>
          <a:xfrm>
            <a:off x="466928" y="642026"/>
            <a:ext cx="11274357" cy="5758774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9174A-13EF-45A3-8AE6-2F6E46F5C5E1}"/>
              </a:ext>
            </a:extLst>
          </p:cNvPr>
          <p:cNvSpPr txBox="1"/>
          <p:nvPr/>
        </p:nvSpPr>
        <p:spPr>
          <a:xfrm>
            <a:off x="778981" y="349637"/>
            <a:ext cx="214519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개발 방법</a:t>
            </a:r>
            <a:endParaRPr lang="en-US" altLang="ko-KR" sz="3200" b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16AB71-3CA2-42CD-B4B4-3827FCD6D212}"/>
              </a:ext>
            </a:extLst>
          </p:cNvPr>
          <p:cNvSpPr txBox="1"/>
          <p:nvPr/>
        </p:nvSpPr>
        <p:spPr>
          <a:xfrm>
            <a:off x="5812164" y="6519446"/>
            <a:ext cx="567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19</a:t>
            </a: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27ACF73-36AD-46B7-A411-3FF4ED934762}"/>
              </a:ext>
            </a:extLst>
          </p:cNvPr>
          <p:cNvSpPr/>
          <p:nvPr/>
        </p:nvSpPr>
        <p:spPr>
          <a:xfrm>
            <a:off x="1006339" y="1319553"/>
            <a:ext cx="680936" cy="680936"/>
          </a:xfrm>
          <a:prstGeom prst="diamon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52E4E0-FB7A-45B4-AF08-253577BCA829}"/>
              </a:ext>
            </a:extLst>
          </p:cNvPr>
          <p:cNvSpPr txBox="1"/>
          <p:nvPr/>
        </p:nvSpPr>
        <p:spPr>
          <a:xfrm>
            <a:off x="1805495" y="1429188"/>
            <a:ext cx="5557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LED</a:t>
            </a:r>
            <a:r>
              <a:rPr lang="ko-KR" altLang="en-US" sz="24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 센서 램프</a:t>
            </a:r>
            <a:endParaRPr lang="en-US" altLang="ko-KR" sz="24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E622B8-C2BF-49DF-B498-0CCDA60F35B9}"/>
              </a:ext>
            </a:extLst>
          </p:cNvPr>
          <p:cNvSpPr txBox="1"/>
          <p:nvPr/>
        </p:nvSpPr>
        <p:spPr>
          <a:xfrm>
            <a:off x="2060033" y="2009499"/>
            <a:ext cx="891276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태양광 패널과 배터리는 시중에 판매하는 제품으로 대체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미세먼지 센서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2000" dirty="0" err="1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Github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라이브러리 활용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온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/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습도 센서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(Adafruit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 사의 라이브러리 활용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소음 센서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(PWM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변환으로 자체 개발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동작감지 센서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자체 개발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43140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5EEBA63-B676-4279-8D94-4D2EB7CA3661}"/>
              </a:ext>
            </a:extLst>
          </p:cNvPr>
          <p:cNvSpPr/>
          <p:nvPr/>
        </p:nvSpPr>
        <p:spPr>
          <a:xfrm>
            <a:off x="0" y="0"/>
            <a:ext cx="4017523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9F8C23-28E1-4A34-BEF0-6CE2BAA5D954}"/>
              </a:ext>
            </a:extLst>
          </p:cNvPr>
          <p:cNvSpPr txBox="1"/>
          <p:nvPr/>
        </p:nvSpPr>
        <p:spPr>
          <a:xfrm>
            <a:off x="70284" y="3105834"/>
            <a:ext cx="3876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CONTENTS</a:t>
            </a:r>
            <a:endParaRPr lang="ko-KR" altLang="en-US" sz="3600" b="1" dirty="0">
              <a:solidFill>
                <a:srgbClr val="FFFF00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0DD067-94D5-40DC-8B4E-4A34ECBC73C3}"/>
              </a:ext>
            </a:extLst>
          </p:cNvPr>
          <p:cNvCxnSpPr>
            <a:cxnSpLocks/>
          </p:cNvCxnSpPr>
          <p:nvPr/>
        </p:nvCxnSpPr>
        <p:spPr>
          <a:xfrm>
            <a:off x="554777" y="3752165"/>
            <a:ext cx="29079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F194982-1410-402E-9F27-445F8C1CD093}"/>
              </a:ext>
            </a:extLst>
          </p:cNvPr>
          <p:cNvSpPr txBox="1"/>
          <p:nvPr/>
        </p:nvSpPr>
        <p:spPr>
          <a:xfrm>
            <a:off x="5234247" y="1705451"/>
            <a:ext cx="290788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종합설계 개요</a:t>
            </a:r>
            <a:endParaRPr lang="en-US" altLang="ko-KR" sz="2000" b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2000" b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2000" b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2000" b="1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관련 연구 및 사례</a:t>
            </a:r>
            <a:endParaRPr lang="en-US" altLang="ko-KR" sz="2000" b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2000" b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2000" b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2000" b="1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수행 시나리오</a:t>
            </a:r>
            <a:endParaRPr lang="en-US" altLang="ko-KR" sz="2000" b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2000" b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2000" b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2000" b="1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시스템 구성도</a:t>
            </a:r>
            <a:endParaRPr lang="en-US" altLang="ko-KR" sz="2000" b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2000" b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2000" b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2000" b="1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개발내용</a:t>
            </a:r>
            <a:endParaRPr lang="en-US" altLang="ko-KR" sz="2000" b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EC70CA-4605-4399-B15B-CA3A551B8ABF}"/>
              </a:ext>
            </a:extLst>
          </p:cNvPr>
          <p:cNvSpPr txBox="1"/>
          <p:nvPr/>
        </p:nvSpPr>
        <p:spPr>
          <a:xfrm>
            <a:off x="8977775" y="777975"/>
            <a:ext cx="290788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개발 환경</a:t>
            </a:r>
            <a:endParaRPr lang="en-US" altLang="ko-KR" sz="2000" b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2000" b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2000" b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2000" b="1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개발 방법</a:t>
            </a:r>
            <a:endParaRPr lang="en-US" altLang="ko-KR" sz="2000" b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2000" b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2000" b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2000" b="1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시스템 설계</a:t>
            </a:r>
            <a:endParaRPr lang="en-US" altLang="ko-KR" sz="2000" b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2000" b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2000" b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2000" b="1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업무 분담</a:t>
            </a:r>
            <a:endParaRPr lang="en-US" altLang="ko-KR" sz="2000" b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2000" b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2000" b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2000" b="1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종합설계 수행일정</a:t>
            </a:r>
            <a:endParaRPr lang="en-US" altLang="ko-KR" sz="2000" b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2000" b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2000" b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2000" b="1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필요기술 및 참고자료</a:t>
            </a:r>
            <a:endParaRPr lang="en-US" altLang="ko-KR" sz="2000" b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D2B9DDD-2056-41E4-A06E-3F1E855004C9}"/>
              </a:ext>
            </a:extLst>
          </p:cNvPr>
          <p:cNvCxnSpPr>
            <a:cxnSpLocks/>
          </p:cNvCxnSpPr>
          <p:nvPr/>
        </p:nvCxnSpPr>
        <p:spPr>
          <a:xfrm>
            <a:off x="554776" y="3105834"/>
            <a:ext cx="29079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42B6FC6F-26DD-4AEA-BF4A-14F52BABE28F}"/>
              </a:ext>
            </a:extLst>
          </p:cNvPr>
          <p:cNvSpPr/>
          <p:nvPr/>
        </p:nvSpPr>
        <p:spPr>
          <a:xfrm>
            <a:off x="4502014" y="1510053"/>
            <a:ext cx="680936" cy="680936"/>
          </a:xfrm>
          <a:prstGeom prst="diamon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C76EF7AE-1B77-4AC4-A7B0-3D69299ABB05}"/>
              </a:ext>
            </a:extLst>
          </p:cNvPr>
          <p:cNvSpPr/>
          <p:nvPr/>
        </p:nvSpPr>
        <p:spPr>
          <a:xfrm>
            <a:off x="4502014" y="2437926"/>
            <a:ext cx="680936" cy="680936"/>
          </a:xfrm>
          <a:prstGeom prst="diamon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9C4BEA32-E790-4077-BB22-A8E12003C9C3}"/>
              </a:ext>
            </a:extLst>
          </p:cNvPr>
          <p:cNvSpPr/>
          <p:nvPr/>
        </p:nvSpPr>
        <p:spPr>
          <a:xfrm>
            <a:off x="4502014" y="3365799"/>
            <a:ext cx="680936" cy="680936"/>
          </a:xfrm>
          <a:prstGeom prst="diamon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3634D2C7-187C-4716-9DA2-4F87CB05422A}"/>
              </a:ext>
            </a:extLst>
          </p:cNvPr>
          <p:cNvSpPr/>
          <p:nvPr/>
        </p:nvSpPr>
        <p:spPr>
          <a:xfrm>
            <a:off x="4502014" y="4293672"/>
            <a:ext cx="680936" cy="680936"/>
          </a:xfrm>
          <a:prstGeom prst="diamon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4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DD3ABE27-732E-41FB-981D-9EF104C32C81}"/>
              </a:ext>
            </a:extLst>
          </p:cNvPr>
          <p:cNvSpPr/>
          <p:nvPr/>
        </p:nvSpPr>
        <p:spPr>
          <a:xfrm>
            <a:off x="8219483" y="585569"/>
            <a:ext cx="680936" cy="680936"/>
          </a:xfrm>
          <a:prstGeom prst="diamon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6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0424EAE8-627A-4D30-A433-9A0DC9496BB0}"/>
              </a:ext>
            </a:extLst>
          </p:cNvPr>
          <p:cNvSpPr/>
          <p:nvPr/>
        </p:nvSpPr>
        <p:spPr>
          <a:xfrm>
            <a:off x="8219483" y="1513442"/>
            <a:ext cx="680936" cy="680936"/>
          </a:xfrm>
          <a:prstGeom prst="diamon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7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3BDEA09F-0CBF-49D4-8568-1A5107FD8E88}"/>
              </a:ext>
            </a:extLst>
          </p:cNvPr>
          <p:cNvSpPr/>
          <p:nvPr/>
        </p:nvSpPr>
        <p:spPr>
          <a:xfrm>
            <a:off x="8219483" y="3365799"/>
            <a:ext cx="680936" cy="680936"/>
          </a:xfrm>
          <a:prstGeom prst="diamon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9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7456446A-896A-4AE9-B0A8-D3D314FDE065}"/>
              </a:ext>
            </a:extLst>
          </p:cNvPr>
          <p:cNvSpPr/>
          <p:nvPr/>
        </p:nvSpPr>
        <p:spPr>
          <a:xfrm>
            <a:off x="8219483" y="4290680"/>
            <a:ext cx="680936" cy="680936"/>
          </a:xfrm>
          <a:prstGeom prst="diamon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BDEF641-AD06-49F0-B45D-3DECDA59BC5D}"/>
              </a:ext>
            </a:extLst>
          </p:cNvPr>
          <p:cNvSpPr/>
          <p:nvPr/>
        </p:nvSpPr>
        <p:spPr>
          <a:xfrm>
            <a:off x="8219483" y="5215561"/>
            <a:ext cx="680936" cy="680936"/>
          </a:xfrm>
          <a:prstGeom prst="diamon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8AFA6C1-15EA-4FD0-80E0-729AB160952A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4842482" y="2190989"/>
            <a:ext cx="2686727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ABBF279-324F-46F1-968A-E8F1BC7E9D3C}"/>
              </a:ext>
            </a:extLst>
          </p:cNvPr>
          <p:cNvCxnSpPr>
            <a:cxnSpLocks/>
          </p:cNvCxnSpPr>
          <p:nvPr/>
        </p:nvCxnSpPr>
        <p:spPr>
          <a:xfrm>
            <a:off x="4842482" y="3114585"/>
            <a:ext cx="2686727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4FDF89F-CACD-4A6A-B064-376B7DE11FBA}"/>
              </a:ext>
            </a:extLst>
          </p:cNvPr>
          <p:cNvCxnSpPr>
            <a:cxnSpLocks/>
          </p:cNvCxnSpPr>
          <p:nvPr/>
        </p:nvCxnSpPr>
        <p:spPr>
          <a:xfrm>
            <a:off x="4842482" y="4046735"/>
            <a:ext cx="2686727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BD65187-5D8B-4686-984F-4C4C3A564D1F}"/>
              </a:ext>
            </a:extLst>
          </p:cNvPr>
          <p:cNvCxnSpPr>
            <a:cxnSpLocks/>
          </p:cNvCxnSpPr>
          <p:nvPr/>
        </p:nvCxnSpPr>
        <p:spPr>
          <a:xfrm>
            <a:off x="4842482" y="4971616"/>
            <a:ext cx="2686727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80673F-AB37-4A62-A000-37C11B72201B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4842482" y="1509077"/>
            <a:ext cx="2686727" cy="97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BE0E470-45A3-4EFB-9DF4-DBFE1443C051}"/>
              </a:ext>
            </a:extLst>
          </p:cNvPr>
          <p:cNvCxnSpPr>
            <a:cxnSpLocks/>
          </p:cNvCxnSpPr>
          <p:nvPr/>
        </p:nvCxnSpPr>
        <p:spPr>
          <a:xfrm>
            <a:off x="4842482" y="2437926"/>
            <a:ext cx="2686727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E25F1CA-5BC8-4297-AFD1-679E25D40955}"/>
              </a:ext>
            </a:extLst>
          </p:cNvPr>
          <p:cNvCxnSpPr>
            <a:cxnSpLocks/>
          </p:cNvCxnSpPr>
          <p:nvPr/>
        </p:nvCxnSpPr>
        <p:spPr>
          <a:xfrm>
            <a:off x="4842482" y="3365799"/>
            <a:ext cx="2686727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CBC3F605-0CC7-4B6D-B945-73B9D9593C87}"/>
              </a:ext>
            </a:extLst>
          </p:cNvPr>
          <p:cNvCxnSpPr>
            <a:cxnSpLocks/>
          </p:cNvCxnSpPr>
          <p:nvPr/>
        </p:nvCxnSpPr>
        <p:spPr>
          <a:xfrm>
            <a:off x="4842482" y="4290680"/>
            <a:ext cx="2686727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28CC1BE-06A5-408D-841D-4DDA9972D577}"/>
              </a:ext>
            </a:extLst>
          </p:cNvPr>
          <p:cNvCxnSpPr>
            <a:cxnSpLocks/>
          </p:cNvCxnSpPr>
          <p:nvPr/>
        </p:nvCxnSpPr>
        <p:spPr>
          <a:xfrm>
            <a:off x="8555205" y="5896497"/>
            <a:ext cx="3098531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F2205D6-1A71-4DC0-9B13-990EF1D6FDE9}"/>
              </a:ext>
            </a:extLst>
          </p:cNvPr>
          <p:cNvCxnSpPr>
            <a:cxnSpLocks/>
          </p:cNvCxnSpPr>
          <p:nvPr/>
        </p:nvCxnSpPr>
        <p:spPr>
          <a:xfrm>
            <a:off x="8555205" y="5223581"/>
            <a:ext cx="3098531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D32393F3-3748-44A1-9042-61AA8541D39F}"/>
              </a:ext>
            </a:extLst>
          </p:cNvPr>
          <p:cNvCxnSpPr>
            <a:cxnSpLocks/>
          </p:cNvCxnSpPr>
          <p:nvPr/>
        </p:nvCxnSpPr>
        <p:spPr>
          <a:xfrm>
            <a:off x="8555205" y="4971616"/>
            <a:ext cx="3098531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45CD4E7C-3670-45AE-AD87-640AEFB03CD6}"/>
              </a:ext>
            </a:extLst>
          </p:cNvPr>
          <p:cNvCxnSpPr>
            <a:cxnSpLocks/>
          </p:cNvCxnSpPr>
          <p:nvPr/>
        </p:nvCxnSpPr>
        <p:spPr>
          <a:xfrm>
            <a:off x="8555205" y="4290680"/>
            <a:ext cx="3098531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971358AE-B444-4E55-A6A6-85427D42210E}"/>
              </a:ext>
            </a:extLst>
          </p:cNvPr>
          <p:cNvCxnSpPr>
            <a:cxnSpLocks/>
          </p:cNvCxnSpPr>
          <p:nvPr/>
        </p:nvCxnSpPr>
        <p:spPr>
          <a:xfrm>
            <a:off x="8555205" y="4046735"/>
            <a:ext cx="3098531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31E562AF-B238-48DD-AB51-D07B8BC3BFC3}"/>
              </a:ext>
            </a:extLst>
          </p:cNvPr>
          <p:cNvCxnSpPr>
            <a:cxnSpLocks/>
          </p:cNvCxnSpPr>
          <p:nvPr/>
        </p:nvCxnSpPr>
        <p:spPr>
          <a:xfrm>
            <a:off x="8555205" y="3365799"/>
            <a:ext cx="3098531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B445A95D-6C6B-40E3-BBE6-5B3F8757958A}"/>
              </a:ext>
            </a:extLst>
          </p:cNvPr>
          <p:cNvCxnSpPr>
            <a:cxnSpLocks/>
          </p:cNvCxnSpPr>
          <p:nvPr/>
        </p:nvCxnSpPr>
        <p:spPr>
          <a:xfrm>
            <a:off x="8555205" y="2178358"/>
            <a:ext cx="3098531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3F6AE340-DF32-48BC-A45F-CA367A2267F5}"/>
              </a:ext>
            </a:extLst>
          </p:cNvPr>
          <p:cNvCxnSpPr>
            <a:cxnSpLocks/>
          </p:cNvCxnSpPr>
          <p:nvPr/>
        </p:nvCxnSpPr>
        <p:spPr>
          <a:xfrm>
            <a:off x="8555205" y="1529373"/>
            <a:ext cx="3098531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3C78994B-0E7E-4FB2-A3AD-E7B949ED946B}"/>
              </a:ext>
            </a:extLst>
          </p:cNvPr>
          <p:cNvCxnSpPr>
            <a:cxnSpLocks/>
          </p:cNvCxnSpPr>
          <p:nvPr/>
        </p:nvCxnSpPr>
        <p:spPr>
          <a:xfrm>
            <a:off x="8555205" y="1275477"/>
            <a:ext cx="3098531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DE05E6FD-AC70-46A2-9FD8-E53DB5901E22}"/>
              </a:ext>
            </a:extLst>
          </p:cNvPr>
          <p:cNvCxnSpPr>
            <a:cxnSpLocks/>
          </p:cNvCxnSpPr>
          <p:nvPr/>
        </p:nvCxnSpPr>
        <p:spPr>
          <a:xfrm>
            <a:off x="8555205" y="621771"/>
            <a:ext cx="3098531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7B04503-3C31-4A9E-89A8-A3C28A721A39}"/>
              </a:ext>
            </a:extLst>
          </p:cNvPr>
          <p:cNvSpPr txBox="1"/>
          <p:nvPr/>
        </p:nvSpPr>
        <p:spPr>
          <a:xfrm>
            <a:off x="5880753" y="6519446"/>
            <a:ext cx="430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2</a:t>
            </a:r>
          </a:p>
        </p:txBody>
      </p: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F026211A-F20F-47C7-83B7-C4862ECE2CB0}"/>
              </a:ext>
            </a:extLst>
          </p:cNvPr>
          <p:cNvSpPr/>
          <p:nvPr/>
        </p:nvSpPr>
        <p:spPr>
          <a:xfrm>
            <a:off x="4502014" y="5218553"/>
            <a:ext cx="680936" cy="680936"/>
          </a:xfrm>
          <a:prstGeom prst="diamon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5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F0FED3D-D675-4223-AF5D-5A81483BBBF7}"/>
              </a:ext>
            </a:extLst>
          </p:cNvPr>
          <p:cNvCxnSpPr>
            <a:cxnSpLocks/>
          </p:cNvCxnSpPr>
          <p:nvPr/>
        </p:nvCxnSpPr>
        <p:spPr>
          <a:xfrm>
            <a:off x="4842482" y="5896497"/>
            <a:ext cx="2686727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2BD5CBF-A27E-485C-96AC-CFA535FECC4B}"/>
              </a:ext>
            </a:extLst>
          </p:cNvPr>
          <p:cNvCxnSpPr>
            <a:cxnSpLocks/>
          </p:cNvCxnSpPr>
          <p:nvPr/>
        </p:nvCxnSpPr>
        <p:spPr>
          <a:xfrm>
            <a:off x="4842482" y="5215561"/>
            <a:ext cx="2686727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13865DF-D921-452E-9793-40529999921E}"/>
              </a:ext>
            </a:extLst>
          </p:cNvPr>
          <p:cNvSpPr txBox="1"/>
          <p:nvPr/>
        </p:nvSpPr>
        <p:spPr>
          <a:xfrm>
            <a:off x="8219560" y="5399082"/>
            <a:ext cx="6902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11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5193936-1D3D-4A09-9465-EA76DC49BE9F}"/>
              </a:ext>
            </a:extLst>
          </p:cNvPr>
          <p:cNvSpPr txBox="1"/>
          <p:nvPr/>
        </p:nvSpPr>
        <p:spPr>
          <a:xfrm>
            <a:off x="8219483" y="4461871"/>
            <a:ext cx="6902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10</a:t>
            </a:r>
          </a:p>
        </p:txBody>
      </p: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26857987-3CF4-485C-AA99-F63DC71A0D2D}"/>
              </a:ext>
            </a:extLst>
          </p:cNvPr>
          <p:cNvSpPr/>
          <p:nvPr/>
        </p:nvSpPr>
        <p:spPr>
          <a:xfrm>
            <a:off x="8219483" y="2450303"/>
            <a:ext cx="680936" cy="680936"/>
          </a:xfrm>
          <a:prstGeom prst="diamon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8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0C18B4C-4C64-4A4D-B0E3-47722A17985D}"/>
              </a:ext>
            </a:extLst>
          </p:cNvPr>
          <p:cNvCxnSpPr>
            <a:cxnSpLocks/>
          </p:cNvCxnSpPr>
          <p:nvPr/>
        </p:nvCxnSpPr>
        <p:spPr>
          <a:xfrm>
            <a:off x="8555204" y="3131239"/>
            <a:ext cx="3098531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22C720AA-54AD-40E0-B801-1F77092DFD46}"/>
              </a:ext>
            </a:extLst>
          </p:cNvPr>
          <p:cNvCxnSpPr>
            <a:cxnSpLocks/>
          </p:cNvCxnSpPr>
          <p:nvPr/>
        </p:nvCxnSpPr>
        <p:spPr>
          <a:xfrm>
            <a:off x="8555204" y="2450303"/>
            <a:ext cx="3098531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508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11DFF6-EF22-46DC-A956-103ECBD3A0D9}"/>
              </a:ext>
            </a:extLst>
          </p:cNvPr>
          <p:cNvSpPr/>
          <p:nvPr/>
        </p:nvSpPr>
        <p:spPr>
          <a:xfrm>
            <a:off x="466928" y="642026"/>
            <a:ext cx="11274357" cy="5758774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9174A-13EF-45A3-8AE6-2F6E46F5C5E1}"/>
              </a:ext>
            </a:extLst>
          </p:cNvPr>
          <p:cNvSpPr txBox="1"/>
          <p:nvPr/>
        </p:nvSpPr>
        <p:spPr>
          <a:xfrm>
            <a:off x="778981" y="349637"/>
            <a:ext cx="214519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개발 방법</a:t>
            </a:r>
            <a:endParaRPr lang="en-US" altLang="ko-KR" sz="3200" b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16AB71-3CA2-42CD-B4B4-3827FCD6D212}"/>
              </a:ext>
            </a:extLst>
          </p:cNvPr>
          <p:cNvSpPr txBox="1"/>
          <p:nvPr/>
        </p:nvSpPr>
        <p:spPr>
          <a:xfrm>
            <a:off x="5812164" y="6519446"/>
            <a:ext cx="567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20</a:t>
            </a: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27ACF73-36AD-46B7-A411-3FF4ED934762}"/>
              </a:ext>
            </a:extLst>
          </p:cNvPr>
          <p:cNvSpPr/>
          <p:nvPr/>
        </p:nvSpPr>
        <p:spPr>
          <a:xfrm>
            <a:off x="1006339" y="1319553"/>
            <a:ext cx="680936" cy="680936"/>
          </a:xfrm>
          <a:prstGeom prst="diamon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52E4E0-FB7A-45B4-AF08-253577BCA829}"/>
              </a:ext>
            </a:extLst>
          </p:cNvPr>
          <p:cNvSpPr txBox="1"/>
          <p:nvPr/>
        </p:nvSpPr>
        <p:spPr>
          <a:xfrm>
            <a:off x="1805495" y="1429188"/>
            <a:ext cx="5557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E622B8-C2BF-49DF-B498-0CCDA60F35B9}"/>
              </a:ext>
            </a:extLst>
          </p:cNvPr>
          <p:cNvSpPr txBox="1"/>
          <p:nvPr/>
        </p:nvSpPr>
        <p:spPr>
          <a:xfrm>
            <a:off x="2060033" y="2009499"/>
            <a:ext cx="89127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Android Studio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로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DB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에서 센서 데이터를 가져와 사용자에게 시각화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사용자 중심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.</a:t>
            </a: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13B8A28C-88F5-49DB-ADAB-813029DD7491}"/>
              </a:ext>
            </a:extLst>
          </p:cNvPr>
          <p:cNvSpPr/>
          <p:nvPr/>
        </p:nvSpPr>
        <p:spPr>
          <a:xfrm>
            <a:off x="1006339" y="3501728"/>
            <a:ext cx="680936" cy="680936"/>
          </a:xfrm>
          <a:prstGeom prst="diamon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1E0EBC-14AF-4E87-B787-60C934232BE6}"/>
              </a:ext>
            </a:extLst>
          </p:cNvPr>
          <p:cNvSpPr txBox="1"/>
          <p:nvPr/>
        </p:nvSpPr>
        <p:spPr>
          <a:xfrm>
            <a:off x="1805495" y="3611363"/>
            <a:ext cx="5557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Web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A8ED0D-2057-49B1-B539-C5115CB2E4C8}"/>
              </a:ext>
            </a:extLst>
          </p:cNvPr>
          <p:cNvSpPr txBox="1"/>
          <p:nvPr/>
        </p:nvSpPr>
        <p:spPr>
          <a:xfrm>
            <a:off x="2060033" y="4191674"/>
            <a:ext cx="89127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램프의 배터리 잔량과 같은 보다 자세한 정보도 열람 가능하게 구현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관리자 중심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1581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11DFF6-EF22-46DC-A956-103ECBD3A0D9}"/>
              </a:ext>
            </a:extLst>
          </p:cNvPr>
          <p:cNvSpPr/>
          <p:nvPr/>
        </p:nvSpPr>
        <p:spPr>
          <a:xfrm>
            <a:off x="466928" y="642026"/>
            <a:ext cx="11274357" cy="5758774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9174A-13EF-45A3-8AE6-2F6E46F5C5E1}"/>
              </a:ext>
            </a:extLst>
          </p:cNvPr>
          <p:cNvSpPr txBox="1"/>
          <p:nvPr/>
        </p:nvSpPr>
        <p:spPr>
          <a:xfrm>
            <a:off x="778981" y="349637"/>
            <a:ext cx="214519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개발 방법</a:t>
            </a:r>
            <a:endParaRPr lang="en-US" altLang="ko-KR" sz="3200" b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16AB71-3CA2-42CD-B4B4-3827FCD6D212}"/>
              </a:ext>
            </a:extLst>
          </p:cNvPr>
          <p:cNvSpPr txBox="1"/>
          <p:nvPr/>
        </p:nvSpPr>
        <p:spPr>
          <a:xfrm>
            <a:off x="5812164" y="6519446"/>
            <a:ext cx="567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21</a:t>
            </a: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27ACF73-36AD-46B7-A411-3FF4ED934762}"/>
              </a:ext>
            </a:extLst>
          </p:cNvPr>
          <p:cNvSpPr/>
          <p:nvPr/>
        </p:nvSpPr>
        <p:spPr>
          <a:xfrm>
            <a:off x="1006339" y="1319553"/>
            <a:ext cx="680936" cy="680936"/>
          </a:xfrm>
          <a:prstGeom prst="diamon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4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52E4E0-FB7A-45B4-AF08-253577BCA829}"/>
              </a:ext>
            </a:extLst>
          </p:cNvPr>
          <p:cNvSpPr txBox="1"/>
          <p:nvPr/>
        </p:nvSpPr>
        <p:spPr>
          <a:xfrm>
            <a:off x="1805495" y="1429188"/>
            <a:ext cx="5557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Server</a:t>
            </a:r>
            <a:r>
              <a:rPr lang="ko-KR" altLang="en-US" sz="24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 및 </a:t>
            </a:r>
            <a:r>
              <a:rPr lang="en-US" altLang="ko-KR" sz="24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DB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E622B8-C2BF-49DF-B498-0CCDA60F35B9}"/>
              </a:ext>
            </a:extLst>
          </p:cNvPr>
          <p:cNvSpPr txBox="1"/>
          <p:nvPr/>
        </p:nvSpPr>
        <p:spPr>
          <a:xfrm>
            <a:off x="2060033" y="2009499"/>
            <a:ext cx="89127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Apache Tomcat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을 이용한 서버 구축</a:t>
            </a: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MySQL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을 이용해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DB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구축</a:t>
            </a: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APM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이나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MQTT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를 이용하여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DB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에 센서 데이터 전송 및 저장</a:t>
            </a: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서버에서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DB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관리</a:t>
            </a: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022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11DFF6-EF22-46DC-A956-103ECBD3A0D9}"/>
              </a:ext>
            </a:extLst>
          </p:cNvPr>
          <p:cNvSpPr/>
          <p:nvPr/>
        </p:nvSpPr>
        <p:spPr>
          <a:xfrm>
            <a:off x="466928" y="642026"/>
            <a:ext cx="11274357" cy="5758774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9174A-13EF-45A3-8AE6-2F6E46F5C5E1}"/>
              </a:ext>
            </a:extLst>
          </p:cNvPr>
          <p:cNvSpPr txBox="1"/>
          <p:nvPr/>
        </p:nvSpPr>
        <p:spPr>
          <a:xfrm>
            <a:off x="778980" y="349637"/>
            <a:ext cx="3450119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피드백 반영 사항</a:t>
            </a:r>
            <a:endParaRPr lang="en-US" altLang="ko-KR" sz="3200" b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E622B8-C2BF-49DF-B498-0CCDA60F35B9}"/>
              </a:ext>
            </a:extLst>
          </p:cNvPr>
          <p:cNvSpPr txBox="1"/>
          <p:nvPr/>
        </p:nvSpPr>
        <p:spPr>
          <a:xfrm>
            <a:off x="1639616" y="1459230"/>
            <a:ext cx="891276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b="1" i="1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제목수정</a:t>
            </a:r>
            <a:endParaRPr lang="en-US" altLang="ko-KR" sz="2000" b="1" i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lvl="2"/>
            <a:r>
              <a:rPr lang="ko-KR" altLang="en-US" dirty="0">
                <a:solidFill>
                  <a:srgbClr val="0020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스마트 도시형 </a:t>
            </a:r>
            <a:r>
              <a:rPr lang="en-US" altLang="ko-KR" dirty="0">
                <a:solidFill>
                  <a:srgbClr val="0020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LED </a:t>
            </a:r>
            <a:r>
              <a:rPr lang="ko-KR" altLang="en-US" dirty="0">
                <a:solidFill>
                  <a:srgbClr val="0020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센서 램프 </a:t>
            </a:r>
            <a:r>
              <a:rPr lang="en-US" altLang="ko-KR" dirty="0">
                <a:solidFill>
                  <a:srgbClr val="0020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-&gt; </a:t>
            </a:r>
            <a:r>
              <a:rPr lang="en-US" altLang="ko-KR" dirty="0" err="1">
                <a:solidFill>
                  <a:srgbClr val="0020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Owlight</a:t>
            </a:r>
            <a:r>
              <a:rPr lang="en-US" altLang="ko-KR" dirty="0">
                <a:solidFill>
                  <a:srgbClr val="0020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(owl + light, alright</a:t>
            </a:r>
            <a:r>
              <a:rPr lang="ko-KR" altLang="en-US" dirty="0">
                <a:solidFill>
                  <a:srgbClr val="0020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을 연상</a:t>
            </a:r>
            <a:r>
              <a:rPr lang="en-US" altLang="ko-KR" dirty="0">
                <a:solidFill>
                  <a:srgbClr val="0020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lvl="2"/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b="1" i="1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원격제어 기능 추가 구상</a:t>
            </a:r>
            <a:endParaRPr lang="en-US" altLang="ko-KR" sz="2000" b="1" i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lvl="2"/>
            <a:r>
              <a:rPr lang="ko-KR" altLang="en-US" dirty="0">
                <a:solidFill>
                  <a:srgbClr val="0020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램프 켜기</a:t>
            </a:r>
            <a:r>
              <a:rPr lang="en-US" altLang="ko-KR" dirty="0">
                <a:solidFill>
                  <a:srgbClr val="0020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solidFill>
                  <a:srgbClr val="0020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끄기</a:t>
            </a:r>
            <a:r>
              <a:rPr lang="en-US" altLang="ko-KR" dirty="0">
                <a:solidFill>
                  <a:srgbClr val="0020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solidFill>
                  <a:srgbClr val="0020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초기화</a:t>
            </a:r>
            <a:endParaRPr lang="en-US" altLang="ko-KR" dirty="0">
              <a:solidFill>
                <a:srgbClr val="002060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lvl="2"/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b="1" i="1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센서 정밀도 고려</a:t>
            </a:r>
            <a:endParaRPr lang="en-US" altLang="ko-KR" sz="2000" b="1" i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lvl="2"/>
            <a:r>
              <a:rPr lang="ko-KR" altLang="en-US" dirty="0">
                <a:solidFill>
                  <a:srgbClr val="0020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자금을 고려하여 현행유지로 결정</a:t>
            </a:r>
            <a:r>
              <a:rPr lang="en-US" altLang="ko-KR" dirty="0">
                <a:solidFill>
                  <a:srgbClr val="0020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solidFill>
                  <a:srgbClr val="0020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최대한 정밀도를 위한 방법을 모색</a:t>
            </a:r>
            <a:endParaRPr lang="en-US" altLang="ko-KR" dirty="0">
              <a:solidFill>
                <a:srgbClr val="002060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b="1" i="1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요구사항 분석</a:t>
            </a:r>
            <a:endParaRPr lang="en-US" altLang="ko-KR" sz="2000" b="1" i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lvl="2"/>
            <a:r>
              <a:rPr lang="ko-KR" altLang="en-US" dirty="0">
                <a:solidFill>
                  <a:srgbClr val="0020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웹은 일반 사용자와 관리자가 사용하는 것을 목표로 개발</a:t>
            </a:r>
            <a:r>
              <a:rPr lang="en-US" altLang="ko-KR" dirty="0">
                <a:solidFill>
                  <a:srgbClr val="0020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,</a:t>
            </a:r>
          </a:p>
          <a:p>
            <a:pPr lvl="2"/>
            <a:r>
              <a:rPr lang="ko-KR" altLang="en-US" dirty="0">
                <a:solidFill>
                  <a:srgbClr val="0020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스마트폰용 애플리케이션은 일반 사용자가 사용하는 것을 목표로 개발</a:t>
            </a:r>
            <a:r>
              <a:rPr lang="en-US" altLang="ko-KR" dirty="0">
                <a:solidFill>
                  <a:srgbClr val="00206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0887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11DFF6-EF22-46DC-A956-103ECBD3A0D9}"/>
              </a:ext>
            </a:extLst>
          </p:cNvPr>
          <p:cNvSpPr/>
          <p:nvPr/>
        </p:nvSpPr>
        <p:spPr>
          <a:xfrm>
            <a:off x="466928" y="642026"/>
            <a:ext cx="11274357" cy="5758774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9174A-13EF-45A3-8AE6-2F6E46F5C5E1}"/>
              </a:ext>
            </a:extLst>
          </p:cNvPr>
          <p:cNvSpPr txBox="1"/>
          <p:nvPr/>
        </p:nvSpPr>
        <p:spPr>
          <a:xfrm>
            <a:off x="778980" y="349637"/>
            <a:ext cx="261191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시스템 설계</a:t>
            </a:r>
            <a:endParaRPr lang="en-US" altLang="ko-KR" sz="3200" b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16AB71-3CA2-42CD-B4B4-3827FCD6D212}"/>
              </a:ext>
            </a:extLst>
          </p:cNvPr>
          <p:cNvSpPr txBox="1"/>
          <p:nvPr/>
        </p:nvSpPr>
        <p:spPr>
          <a:xfrm>
            <a:off x="5812164" y="6519446"/>
            <a:ext cx="567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22</a:t>
            </a: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27ACF73-36AD-46B7-A411-3FF4ED934762}"/>
              </a:ext>
            </a:extLst>
          </p:cNvPr>
          <p:cNvSpPr/>
          <p:nvPr/>
        </p:nvSpPr>
        <p:spPr>
          <a:xfrm>
            <a:off x="1006339" y="1319553"/>
            <a:ext cx="680936" cy="680936"/>
          </a:xfrm>
          <a:prstGeom prst="diamon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52E4E0-FB7A-45B4-AF08-253577BCA829}"/>
              </a:ext>
            </a:extLst>
          </p:cNvPr>
          <p:cNvSpPr txBox="1"/>
          <p:nvPr/>
        </p:nvSpPr>
        <p:spPr>
          <a:xfrm>
            <a:off x="1805495" y="1429188"/>
            <a:ext cx="5557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HW - flowchart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E622B8-C2BF-49DF-B498-0CCDA60F35B9}"/>
              </a:ext>
            </a:extLst>
          </p:cNvPr>
          <p:cNvSpPr txBox="1"/>
          <p:nvPr/>
        </p:nvSpPr>
        <p:spPr>
          <a:xfrm>
            <a:off x="2060033" y="2009499"/>
            <a:ext cx="8912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511" y="2000489"/>
            <a:ext cx="4482978" cy="4213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8491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11DFF6-EF22-46DC-A956-103ECBD3A0D9}"/>
              </a:ext>
            </a:extLst>
          </p:cNvPr>
          <p:cNvSpPr/>
          <p:nvPr/>
        </p:nvSpPr>
        <p:spPr>
          <a:xfrm>
            <a:off x="466928" y="642026"/>
            <a:ext cx="11274357" cy="5758774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9174A-13EF-45A3-8AE6-2F6E46F5C5E1}"/>
              </a:ext>
            </a:extLst>
          </p:cNvPr>
          <p:cNvSpPr txBox="1"/>
          <p:nvPr/>
        </p:nvSpPr>
        <p:spPr>
          <a:xfrm>
            <a:off x="778980" y="349637"/>
            <a:ext cx="261191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시스템 설계</a:t>
            </a:r>
            <a:endParaRPr lang="en-US" altLang="ko-KR" sz="3200" b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16AB71-3CA2-42CD-B4B4-3827FCD6D212}"/>
              </a:ext>
            </a:extLst>
          </p:cNvPr>
          <p:cNvSpPr txBox="1"/>
          <p:nvPr/>
        </p:nvSpPr>
        <p:spPr>
          <a:xfrm>
            <a:off x="5812164" y="6519446"/>
            <a:ext cx="567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23</a:t>
            </a: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27ACF73-36AD-46B7-A411-3FF4ED934762}"/>
              </a:ext>
            </a:extLst>
          </p:cNvPr>
          <p:cNvSpPr/>
          <p:nvPr/>
        </p:nvSpPr>
        <p:spPr>
          <a:xfrm>
            <a:off x="1006339" y="1319553"/>
            <a:ext cx="680936" cy="680936"/>
          </a:xfrm>
          <a:prstGeom prst="diamon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52E4E0-FB7A-45B4-AF08-253577BCA829}"/>
              </a:ext>
            </a:extLst>
          </p:cNvPr>
          <p:cNvSpPr txBox="1"/>
          <p:nvPr/>
        </p:nvSpPr>
        <p:spPr>
          <a:xfrm>
            <a:off x="1805495" y="1429188"/>
            <a:ext cx="5557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HW - </a:t>
            </a:r>
            <a:r>
              <a:rPr lang="ko-KR" altLang="en-US" sz="24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회로도</a:t>
            </a:r>
            <a:endParaRPr lang="en-US" altLang="ko-KR" sz="24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E622B8-C2BF-49DF-B498-0CCDA60F35B9}"/>
              </a:ext>
            </a:extLst>
          </p:cNvPr>
          <p:cNvSpPr txBox="1"/>
          <p:nvPr/>
        </p:nvSpPr>
        <p:spPr>
          <a:xfrm>
            <a:off x="2060033" y="2009499"/>
            <a:ext cx="8912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211" y="2000487"/>
            <a:ext cx="5483578" cy="4279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1575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11DFF6-EF22-46DC-A956-103ECBD3A0D9}"/>
              </a:ext>
            </a:extLst>
          </p:cNvPr>
          <p:cNvSpPr/>
          <p:nvPr/>
        </p:nvSpPr>
        <p:spPr>
          <a:xfrm>
            <a:off x="466928" y="642026"/>
            <a:ext cx="11274357" cy="5758774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9174A-13EF-45A3-8AE6-2F6E46F5C5E1}"/>
              </a:ext>
            </a:extLst>
          </p:cNvPr>
          <p:cNvSpPr txBox="1"/>
          <p:nvPr/>
        </p:nvSpPr>
        <p:spPr>
          <a:xfrm>
            <a:off x="778980" y="349637"/>
            <a:ext cx="261191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시스템 설계</a:t>
            </a:r>
            <a:endParaRPr lang="en-US" altLang="ko-KR" sz="3200" b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16AB71-3CA2-42CD-B4B4-3827FCD6D212}"/>
              </a:ext>
            </a:extLst>
          </p:cNvPr>
          <p:cNvSpPr txBox="1"/>
          <p:nvPr/>
        </p:nvSpPr>
        <p:spPr>
          <a:xfrm>
            <a:off x="5812164" y="6519446"/>
            <a:ext cx="567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24</a:t>
            </a: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27ACF73-36AD-46B7-A411-3FF4ED934762}"/>
              </a:ext>
            </a:extLst>
          </p:cNvPr>
          <p:cNvSpPr/>
          <p:nvPr/>
        </p:nvSpPr>
        <p:spPr>
          <a:xfrm>
            <a:off x="1006339" y="1319553"/>
            <a:ext cx="680936" cy="680936"/>
          </a:xfrm>
          <a:prstGeom prst="diamon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52E4E0-FB7A-45B4-AF08-253577BCA829}"/>
              </a:ext>
            </a:extLst>
          </p:cNvPr>
          <p:cNvSpPr txBox="1"/>
          <p:nvPr/>
        </p:nvSpPr>
        <p:spPr>
          <a:xfrm>
            <a:off x="1805495" y="1429188"/>
            <a:ext cx="5557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Web - flowchart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780E03-E983-43BA-8179-E401F9BA4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528" y="2183242"/>
            <a:ext cx="9100944" cy="382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485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11DFF6-EF22-46DC-A956-103ECBD3A0D9}"/>
              </a:ext>
            </a:extLst>
          </p:cNvPr>
          <p:cNvSpPr/>
          <p:nvPr/>
        </p:nvSpPr>
        <p:spPr>
          <a:xfrm>
            <a:off x="466928" y="642026"/>
            <a:ext cx="11274357" cy="5758774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9174A-13EF-45A3-8AE6-2F6E46F5C5E1}"/>
              </a:ext>
            </a:extLst>
          </p:cNvPr>
          <p:cNvSpPr txBox="1"/>
          <p:nvPr/>
        </p:nvSpPr>
        <p:spPr>
          <a:xfrm>
            <a:off x="778980" y="349637"/>
            <a:ext cx="261191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시스템 설계</a:t>
            </a:r>
            <a:endParaRPr lang="en-US" altLang="ko-KR" sz="3200" b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16AB71-3CA2-42CD-B4B4-3827FCD6D212}"/>
              </a:ext>
            </a:extLst>
          </p:cNvPr>
          <p:cNvSpPr txBox="1"/>
          <p:nvPr/>
        </p:nvSpPr>
        <p:spPr>
          <a:xfrm>
            <a:off x="5812164" y="6519446"/>
            <a:ext cx="567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25</a:t>
            </a: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27ACF73-36AD-46B7-A411-3FF4ED934762}"/>
              </a:ext>
            </a:extLst>
          </p:cNvPr>
          <p:cNvSpPr/>
          <p:nvPr/>
        </p:nvSpPr>
        <p:spPr>
          <a:xfrm>
            <a:off x="1006339" y="1319553"/>
            <a:ext cx="680936" cy="680936"/>
          </a:xfrm>
          <a:prstGeom prst="diamon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4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52E4E0-FB7A-45B4-AF08-253577BCA829}"/>
              </a:ext>
            </a:extLst>
          </p:cNvPr>
          <p:cNvSpPr txBox="1"/>
          <p:nvPr/>
        </p:nvSpPr>
        <p:spPr>
          <a:xfrm>
            <a:off x="1805495" y="1429188"/>
            <a:ext cx="5557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Web – </a:t>
            </a:r>
            <a:r>
              <a:rPr lang="ko-KR" altLang="en-US" sz="24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홈 화면 페이지</a:t>
            </a:r>
            <a:endParaRPr lang="en-US" altLang="ko-KR" sz="24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1025" name="_x605580328">
            <a:extLst>
              <a:ext uri="{FF2B5EF4-FFF2-40B4-BE49-F238E27FC236}">
                <a16:creationId xmlns:a16="http://schemas.microsoft.com/office/drawing/2014/main" id="{1E41EAF6-8A00-4CF7-8CCF-8DC4D4719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37" y="2087991"/>
            <a:ext cx="6715125" cy="371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3948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11DFF6-EF22-46DC-A956-103ECBD3A0D9}"/>
              </a:ext>
            </a:extLst>
          </p:cNvPr>
          <p:cNvSpPr/>
          <p:nvPr/>
        </p:nvSpPr>
        <p:spPr>
          <a:xfrm>
            <a:off x="466928" y="642026"/>
            <a:ext cx="11274357" cy="5758774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9174A-13EF-45A3-8AE6-2F6E46F5C5E1}"/>
              </a:ext>
            </a:extLst>
          </p:cNvPr>
          <p:cNvSpPr txBox="1"/>
          <p:nvPr/>
        </p:nvSpPr>
        <p:spPr>
          <a:xfrm>
            <a:off x="778980" y="349637"/>
            <a:ext cx="261191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시스템 설계</a:t>
            </a:r>
            <a:endParaRPr lang="en-US" altLang="ko-KR" sz="3200" b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16AB71-3CA2-42CD-B4B4-3827FCD6D212}"/>
              </a:ext>
            </a:extLst>
          </p:cNvPr>
          <p:cNvSpPr txBox="1"/>
          <p:nvPr/>
        </p:nvSpPr>
        <p:spPr>
          <a:xfrm>
            <a:off x="5812164" y="6519446"/>
            <a:ext cx="567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26</a:t>
            </a: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27ACF73-36AD-46B7-A411-3FF4ED934762}"/>
              </a:ext>
            </a:extLst>
          </p:cNvPr>
          <p:cNvSpPr/>
          <p:nvPr/>
        </p:nvSpPr>
        <p:spPr>
          <a:xfrm>
            <a:off x="1006339" y="1319553"/>
            <a:ext cx="680936" cy="680936"/>
          </a:xfrm>
          <a:prstGeom prst="diamon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5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52E4E0-FB7A-45B4-AF08-253577BCA829}"/>
              </a:ext>
            </a:extLst>
          </p:cNvPr>
          <p:cNvSpPr txBox="1"/>
          <p:nvPr/>
        </p:nvSpPr>
        <p:spPr>
          <a:xfrm>
            <a:off x="1805495" y="1429188"/>
            <a:ext cx="5557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Web – </a:t>
            </a:r>
            <a:r>
              <a:rPr lang="ko-KR" altLang="en-US" sz="24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일반 사용자 페이지</a:t>
            </a:r>
            <a:endParaRPr lang="en-US" altLang="ko-KR" sz="24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2049" name="_x605578816">
            <a:extLst>
              <a:ext uri="{FF2B5EF4-FFF2-40B4-BE49-F238E27FC236}">
                <a16:creationId xmlns:a16="http://schemas.microsoft.com/office/drawing/2014/main" id="{5426F18E-F670-41E3-924E-0ED2A7CB7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160" y="2089589"/>
            <a:ext cx="6435679" cy="389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367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11DFF6-EF22-46DC-A956-103ECBD3A0D9}"/>
              </a:ext>
            </a:extLst>
          </p:cNvPr>
          <p:cNvSpPr/>
          <p:nvPr/>
        </p:nvSpPr>
        <p:spPr>
          <a:xfrm>
            <a:off x="466928" y="642026"/>
            <a:ext cx="11274357" cy="5758774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9174A-13EF-45A3-8AE6-2F6E46F5C5E1}"/>
              </a:ext>
            </a:extLst>
          </p:cNvPr>
          <p:cNvSpPr txBox="1"/>
          <p:nvPr/>
        </p:nvSpPr>
        <p:spPr>
          <a:xfrm>
            <a:off x="778980" y="349637"/>
            <a:ext cx="261191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시스템 설계</a:t>
            </a:r>
            <a:endParaRPr lang="en-US" altLang="ko-KR" sz="3200" b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16AB71-3CA2-42CD-B4B4-3827FCD6D212}"/>
              </a:ext>
            </a:extLst>
          </p:cNvPr>
          <p:cNvSpPr txBox="1"/>
          <p:nvPr/>
        </p:nvSpPr>
        <p:spPr>
          <a:xfrm>
            <a:off x="5812164" y="6519446"/>
            <a:ext cx="567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27</a:t>
            </a: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27ACF73-36AD-46B7-A411-3FF4ED934762}"/>
              </a:ext>
            </a:extLst>
          </p:cNvPr>
          <p:cNvSpPr/>
          <p:nvPr/>
        </p:nvSpPr>
        <p:spPr>
          <a:xfrm>
            <a:off x="1006339" y="1319553"/>
            <a:ext cx="680936" cy="680936"/>
          </a:xfrm>
          <a:prstGeom prst="diamon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6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52E4E0-FB7A-45B4-AF08-253577BCA829}"/>
              </a:ext>
            </a:extLst>
          </p:cNvPr>
          <p:cNvSpPr txBox="1"/>
          <p:nvPr/>
        </p:nvSpPr>
        <p:spPr>
          <a:xfrm>
            <a:off x="1805495" y="1429188"/>
            <a:ext cx="5557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Web – </a:t>
            </a:r>
            <a:r>
              <a:rPr lang="ko-KR" altLang="en-US" sz="24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관리자 페이지</a:t>
            </a:r>
            <a:endParaRPr lang="en-US" altLang="ko-KR" sz="24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3073" name="_x605043624">
            <a:extLst>
              <a:ext uri="{FF2B5EF4-FFF2-40B4-BE49-F238E27FC236}">
                <a16:creationId xmlns:a16="http://schemas.microsoft.com/office/drawing/2014/main" id="{ACA98067-DA78-4AF8-B5F0-E014AD862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053" y="2183242"/>
            <a:ext cx="6917893" cy="84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_x689850992">
            <a:extLst>
              <a:ext uri="{FF2B5EF4-FFF2-40B4-BE49-F238E27FC236}">
                <a16:creationId xmlns:a16="http://schemas.microsoft.com/office/drawing/2014/main" id="{33C68E87-40F7-4374-A829-E0FE97742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464" y="3429000"/>
            <a:ext cx="6977072" cy="227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4392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11DFF6-EF22-46DC-A956-103ECBD3A0D9}"/>
              </a:ext>
            </a:extLst>
          </p:cNvPr>
          <p:cNvSpPr/>
          <p:nvPr/>
        </p:nvSpPr>
        <p:spPr>
          <a:xfrm>
            <a:off x="466928" y="642026"/>
            <a:ext cx="11274357" cy="5758774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9174A-13EF-45A3-8AE6-2F6E46F5C5E1}"/>
              </a:ext>
            </a:extLst>
          </p:cNvPr>
          <p:cNvSpPr txBox="1"/>
          <p:nvPr/>
        </p:nvSpPr>
        <p:spPr>
          <a:xfrm>
            <a:off x="778980" y="349637"/>
            <a:ext cx="261191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시스템 설계</a:t>
            </a:r>
            <a:endParaRPr lang="en-US" altLang="ko-KR" sz="3200" b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16AB71-3CA2-42CD-B4B4-3827FCD6D212}"/>
              </a:ext>
            </a:extLst>
          </p:cNvPr>
          <p:cNvSpPr txBox="1"/>
          <p:nvPr/>
        </p:nvSpPr>
        <p:spPr>
          <a:xfrm>
            <a:off x="5812164" y="6519446"/>
            <a:ext cx="567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28</a:t>
            </a: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27ACF73-36AD-46B7-A411-3FF4ED934762}"/>
              </a:ext>
            </a:extLst>
          </p:cNvPr>
          <p:cNvSpPr/>
          <p:nvPr/>
        </p:nvSpPr>
        <p:spPr>
          <a:xfrm>
            <a:off x="1006339" y="1319553"/>
            <a:ext cx="680936" cy="680936"/>
          </a:xfrm>
          <a:prstGeom prst="diamon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7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52E4E0-FB7A-45B4-AF08-253577BCA829}"/>
              </a:ext>
            </a:extLst>
          </p:cNvPr>
          <p:cNvSpPr txBox="1"/>
          <p:nvPr/>
        </p:nvSpPr>
        <p:spPr>
          <a:xfrm>
            <a:off x="1805495" y="1429188"/>
            <a:ext cx="5557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DB - 	</a:t>
            </a:r>
            <a:r>
              <a:rPr lang="ko-KR" altLang="en-US" sz="24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유저 정보 테이블</a:t>
            </a:r>
            <a:endParaRPr lang="en-US" altLang="ko-KR" sz="24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4097" name="_x688972872">
            <a:extLst>
              <a:ext uri="{FF2B5EF4-FFF2-40B4-BE49-F238E27FC236}">
                <a16:creationId xmlns:a16="http://schemas.microsoft.com/office/drawing/2014/main" id="{C183E703-2636-434D-815F-C21DE8B49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593" y="2183242"/>
            <a:ext cx="8278814" cy="295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648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11DFF6-EF22-46DC-A956-103ECBD3A0D9}"/>
              </a:ext>
            </a:extLst>
          </p:cNvPr>
          <p:cNvSpPr/>
          <p:nvPr/>
        </p:nvSpPr>
        <p:spPr>
          <a:xfrm>
            <a:off x="466928" y="642026"/>
            <a:ext cx="11274357" cy="5758774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9174A-13EF-45A3-8AE6-2F6E46F5C5E1}"/>
              </a:ext>
            </a:extLst>
          </p:cNvPr>
          <p:cNvSpPr txBox="1"/>
          <p:nvPr/>
        </p:nvSpPr>
        <p:spPr>
          <a:xfrm>
            <a:off x="778979" y="349637"/>
            <a:ext cx="313154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종합설계 개요</a:t>
            </a:r>
            <a:endParaRPr lang="en-US" altLang="ko-KR" sz="3200" b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16AB71-3CA2-42CD-B4B4-3827FCD6D212}"/>
              </a:ext>
            </a:extLst>
          </p:cNvPr>
          <p:cNvSpPr txBox="1"/>
          <p:nvPr/>
        </p:nvSpPr>
        <p:spPr>
          <a:xfrm>
            <a:off x="5880753" y="6519446"/>
            <a:ext cx="430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3</a:t>
            </a:r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2986359A-B2A6-4413-85C1-D73A1E85251F}"/>
              </a:ext>
            </a:extLst>
          </p:cNvPr>
          <p:cNvSpPr/>
          <p:nvPr/>
        </p:nvSpPr>
        <p:spPr>
          <a:xfrm>
            <a:off x="1006339" y="1319553"/>
            <a:ext cx="680936" cy="680936"/>
          </a:xfrm>
          <a:prstGeom prst="diamon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CF8D1C-589C-4040-8E87-D58CCA783B3B}"/>
              </a:ext>
            </a:extLst>
          </p:cNvPr>
          <p:cNvSpPr txBox="1"/>
          <p:nvPr/>
        </p:nvSpPr>
        <p:spPr>
          <a:xfrm>
            <a:off x="1805495" y="1429188"/>
            <a:ext cx="4157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프로젝트 선정 배경</a:t>
            </a:r>
            <a:r>
              <a:rPr lang="en-US" altLang="ko-KR" sz="24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(1)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6FD8C8-CBFE-4A47-BC81-34F56A2CBBB0}"/>
              </a:ext>
            </a:extLst>
          </p:cNvPr>
          <p:cNvSpPr txBox="1"/>
          <p:nvPr/>
        </p:nvSpPr>
        <p:spPr>
          <a:xfrm>
            <a:off x="2060033" y="2009499"/>
            <a:ext cx="8912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어둡고 좁은 저층 주거지의 골목길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놀이터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지하주차장 같은 심야 </a:t>
            </a: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   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안전사각지대에서의 범죄 예방 필요성</a:t>
            </a: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286EC802-D4A8-41BF-845B-DE51FEAB9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85850" y="249526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354255872">
            <a:extLst>
              <a:ext uri="{FF2B5EF4-FFF2-40B4-BE49-F238E27FC236}">
                <a16:creationId xmlns:a16="http://schemas.microsoft.com/office/drawing/2014/main" id="{D42EFEFA-6EB4-421A-83E4-08BCFEF1A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455361" y="3391568"/>
            <a:ext cx="3052763" cy="228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_x354256304">
            <a:extLst>
              <a:ext uri="{FF2B5EF4-FFF2-40B4-BE49-F238E27FC236}">
                <a16:creationId xmlns:a16="http://schemas.microsoft.com/office/drawing/2014/main" id="{D7DBB375-4DA0-4370-B698-43F681A6D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557" y="2986461"/>
            <a:ext cx="3211310" cy="305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_x354257240">
            <a:extLst>
              <a:ext uri="{FF2B5EF4-FFF2-40B4-BE49-F238E27FC236}">
                <a16:creationId xmlns:a16="http://schemas.microsoft.com/office/drawing/2014/main" id="{9160566A-579C-4394-89D5-8D0B9F32C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093" y="3009774"/>
            <a:ext cx="3596725" cy="303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788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11DFF6-EF22-46DC-A956-103ECBD3A0D9}"/>
              </a:ext>
            </a:extLst>
          </p:cNvPr>
          <p:cNvSpPr/>
          <p:nvPr/>
        </p:nvSpPr>
        <p:spPr>
          <a:xfrm>
            <a:off x="466928" y="642026"/>
            <a:ext cx="11274357" cy="5758774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9174A-13EF-45A3-8AE6-2F6E46F5C5E1}"/>
              </a:ext>
            </a:extLst>
          </p:cNvPr>
          <p:cNvSpPr txBox="1"/>
          <p:nvPr/>
        </p:nvSpPr>
        <p:spPr>
          <a:xfrm>
            <a:off x="778980" y="349637"/>
            <a:ext cx="261191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시스템 설계</a:t>
            </a:r>
            <a:endParaRPr lang="en-US" altLang="ko-KR" sz="3200" b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16AB71-3CA2-42CD-B4B4-3827FCD6D212}"/>
              </a:ext>
            </a:extLst>
          </p:cNvPr>
          <p:cNvSpPr txBox="1"/>
          <p:nvPr/>
        </p:nvSpPr>
        <p:spPr>
          <a:xfrm>
            <a:off x="5812164" y="6519446"/>
            <a:ext cx="567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29</a:t>
            </a: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27ACF73-36AD-46B7-A411-3FF4ED934762}"/>
              </a:ext>
            </a:extLst>
          </p:cNvPr>
          <p:cNvSpPr/>
          <p:nvPr/>
        </p:nvSpPr>
        <p:spPr>
          <a:xfrm>
            <a:off x="1006339" y="1319553"/>
            <a:ext cx="680936" cy="680936"/>
          </a:xfrm>
          <a:prstGeom prst="diamon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8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52E4E0-FB7A-45B4-AF08-253577BCA829}"/>
              </a:ext>
            </a:extLst>
          </p:cNvPr>
          <p:cNvSpPr txBox="1"/>
          <p:nvPr/>
        </p:nvSpPr>
        <p:spPr>
          <a:xfrm>
            <a:off x="1805495" y="1429188"/>
            <a:ext cx="5557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DB - 	</a:t>
            </a:r>
            <a:r>
              <a:rPr lang="ko-KR" altLang="en-US" sz="24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램프 정보 테이블</a:t>
            </a:r>
            <a:endParaRPr lang="en-US" altLang="ko-KR" sz="24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5121" name="_x593011560">
            <a:extLst>
              <a:ext uri="{FF2B5EF4-FFF2-40B4-BE49-F238E27FC236}">
                <a16:creationId xmlns:a16="http://schemas.microsoft.com/office/drawing/2014/main" id="{15C440D5-2949-4232-9C48-3D810D890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947" y="2193031"/>
            <a:ext cx="7948105" cy="323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08937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11DFF6-EF22-46DC-A956-103ECBD3A0D9}"/>
              </a:ext>
            </a:extLst>
          </p:cNvPr>
          <p:cNvSpPr/>
          <p:nvPr/>
        </p:nvSpPr>
        <p:spPr>
          <a:xfrm>
            <a:off x="466928" y="642026"/>
            <a:ext cx="11274357" cy="5758774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9174A-13EF-45A3-8AE6-2F6E46F5C5E1}"/>
              </a:ext>
            </a:extLst>
          </p:cNvPr>
          <p:cNvSpPr txBox="1"/>
          <p:nvPr/>
        </p:nvSpPr>
        <p:spPr>
          <a:xfrm>
            <a:off x="778980" y="349637"/>
            <a:ext cx="261191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시스템 설계</a:t>
            </a:r>
            <a:endParaRPr lang="en-US" altLang="ko-KR" sz="3200" b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16AB71-3CA2-42CD-B4B4-3827FCD6D212}"/>
              </a:ext>
            </a:extLst>
          </p:cNvPr>
          <p:cNvSpPr txBox="1"/>
          <p:nvPr/>
        </p:nvSpPr>
        <p:spPr>
          <a:xfrm>
            <a:off x="5812164" y="6519446"/>
            <a:ext cx="567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30</a:t>
            </a: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27ACF73-36AD-46B7-A411-3FF4ED934762}"/>
              </a:ext>
            </a:extLst>
          </p:cNvPr>
          <p:cNvSpPr/>
          <p:nvPr/>
        </p:nvSpPr>
        <p:spPr>
          <a:xfrm>
            <a:off x="1006339" y="1319553"/>
            <a:ext cx="680936" cy="680936"/>
          </a:xfrm>
          <a:prstGeom prst="diamon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9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52E4E0-FB7A-45B4-AF08-253577BCA829}"/>
              </a:ext>
            </a:extLst>
          </p:cNvPr>
          <p:cNvSpPr txBox="1"/>
          <p:nvPr/>
        </p:nvSpPr>
        <p:spPr>
          <a:xfrm>
            <a:off x="1805495" y="1429188"/>
            <a:ext cx="5557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스마트폰 </a:t>
            </a:r>
            <a:r>
              <a:rPr lang="en-US" altLang="ko-KR" sz="240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App</a:t>
            </a:r>
            <a:endParaRPr lang="en-US" altLang="ko-KR" sz="24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11A337-297A-4D93-A035-C74D1BDB3857}"/>
              </a:ext>
            </a:extLst>
          </p:cNvPr>
          <p:cNvSpPr txBox="1"/>
          <p:nvPr/>
        </p:nvSpPr>
        <p:spPr>
          <a:xfrm>
            <a:off x="2060033" y="2009499"/>
            <a:ext cx="89127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가입하기</a:t>
            </a: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앱 실행 후 회원가입 및 로그인 화면을 통해 로그인</a:t>
            </a: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Retrofit2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라이브러리를 통해 서버와 통신</a:t>
            </a: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회원가입과 로그인 시에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id, pw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유효 여부 확인</a:t>
            </a: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회원가입 시 서버와 통신하여 </a:t>
            </a:r>
            <a:r>
              <a:rPr lang="en-US" altLang="ko-KR" sz="2000" dirty="0" err="1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db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에 회원 정보 저장</a:t>
            </a: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로그인 완료 후 사용자 화면으로 이동</a:t>
            </a: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데이터 시각화</a:t>
            </a: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Retrofit2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 라이브러리를 통해 서버와 통신</a:t>
            </a: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센서의 실시간 온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/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습도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소음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미세먼지 농도 정보를 갖고 옴</a:t>
            </a: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가져 온 센서의 정보를 화면에 시각화 하여 사용자에게 보여줌</a:t>
            </a: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미세먼지는 농도에 따라 좋음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보통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나쁨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매우 나쁨으로 나타냄</a:t>
            </a: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10476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11DFF6-EF22-46DC-A956-103ECBD3A0D9}"/>
              </a:ext>
            </a:extLst>
          </p:cNvPr>
          <p:cNvSpPr/>
          <p:nvPr/>
        </p:nvSpPr>
        <p:spPr>
          <a:xfrm>
            <a:off x="466928" y="642026"/>
            <a:ext cx="11274357" cy="5758774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9174A-13EF-45A3-8AE6-2F6E46F5C5E1}"/>
              </a:ext>
            </a:extLst>
          </p:cNvPr>
          <p:cNvSpPr txBox="1"/>
          <p:nvPr/>
        </p:nvSpPr>
        <p:spPr>
          <a:xfrm>
            <a:off x="778980" y="349637"/>
            <a:ext cx="261191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시스템 설계</a:t>
            </a:r>
            <a:endParaRPr lang="en-US" altLang="ko-KR" sz="3200" b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16AB71-3CA2-42CD-B4B4-3827FCD6D212}"/>
              </a:ext>
            </a:extLst>
          </p:cNvPr>
          <p:cNvSpPr txBox="1"/>
          <p:nvPr/>
        </p:nvSpPr>
        <p:spPr>
          <a:xfrm>
            <a:off x="5812164" y="6519446"/>
            <a:ext cx="567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31</a:t>
            </a: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27ACF73-36AD-46B7-A411-3FF4ED934762}"/>
              </a:ext>
            </a:extLst>
          </p:cNvPr>
          <p:cNvSpPr/>
          <p:nvPr/>
        </p:nvSpPr>
        <p:spPr>
          <a:xfrm>
            <a:off x="1006339" y="1319553"/>
            <a:ext cx="680936" cy="680936"/>
          </a:xfrm>
          <a:prstGeom prst="diamon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52E4E0-FB7A-45B4-AF08-253577BCA829}"/>
              </a:ext>
            </a:extLst>
          </p:cNvPr>
          <p:cNvSpPr txBox="1"/>
          <p:nvPr/>
        </p:nvSpPr>
        <p:spPr>
          <a:xfrm>
            <a:off x="1805495" y="1429188"/>
            <a:ext cx="5557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스마트폰 </a:t>
            </a:r>
            <a:r>
              <a:rPr lang="en-US" altLang="ko-KR" sz="240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App</a:t>
            </a:r>
            <a:endParaRPr lang="en-US" altLang="ko-KR" sz="24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DAE2E9-A5EF-4645-BDE3-4FC77878E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229" y="734961"/>
            <a:ext cx="4439270" cy="55729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D1C9F8-7251-4E01-AE3D-AB036E291692}"/>
              </a:ext>
            </a:extLst>
          </p:cNvPr>
          <p:cNvSpPr txBox="1"/>
          <p:nvPr/>
        </p:nvSpPr>
        <p:spPr>
          <a:xfrm>
            <a:off x="2060034" y="2009499"/>
            <a:ext cx="465919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Login Activity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서버에 저장된 사용자의 아이디와 패스워드를 통해 로그인</a:t>
            </a: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Register Activity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사용자의 정보를 입력하여 회원가입</a:t>
            </a: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Main Activity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서버에 저장된 센서 정보를 시각화 하여 사용자에게 보여줌</a:t>
            </a: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A8B0C8-9C7A-4ABA-B88C-B00607115323}"/>
              </a:ext>
            </a:extLst>
          </p:cNvPr>
          <p:cNvSpPr txBox="1"/>
          <p:nvPr/>
        </p:nvSpPr>
        <p:spPr>
          <a:xfrm>
            <a:off x="997001" y="1490743"/>
            <a:ext cx="6902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050392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11DFF6-EF22-46DC-A956-103ECBD3A0D9}"/>
              </a:ext>
            </a:extLst>
          </p:cNvPr>
          <p:cNvSpPr/>
          <p:nvPr/>
        </p:nvSpPr>
        <p:spPr>
          <a:xfrm>
            <a:off x="466928" y="642026"/>
            <a:ext cx="11274357" cy="5758774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9174A-13EF-45A3-8AE6-2F6E46F5C5E1}"/>
              </a:ext>
            </a:extLst>
          </p:cNvPr>
          <p:cNvSpPr txBox="1"/>
          <p:nvPr/>
        </p:nvSpPr>
        <p:spPr>
          <a:xfrm>
            <a:off x="778981" y="349637"/>
            <a:ext cx="214519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업무 분담</a:t>
            </a:r>
            <a:endParaRPr lang="en-US" altLang="ko-KR" sz="3200" b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16AB71-3CA2-42CD-B4B4-3827FCD6D212}"/>
              </a:ext>
            </a:extLst>
          </p:cNvPr>
          <p:cNvSpPr txBox="1"/>
          <p:nvPr/>
        </p:nvSpPr>
        <p:spPr>
          <a:xfrm>
            <a:off x="5816926" y="6519446"/>
            <a:ext cx="558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32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EE0AAE6-3777-474B-B294-6DBF71F33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54774"/>
              </p:ext>
            </p:extLst>
          </p:nvPr>
        </p:nvGraphicFramePr>
        <p:xfrm>
          <a:off x="778981" y="1468486"/>
          <a:ext cx="10597581" cy="439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1700">
                  <a:extLst>
                    <a:ext uri="{9D8B030D-6E8A-4147-A177-3AD203B41FA5}">
                      <a16:colId xmlns:a16="http://schemas.microsoft.com/office/drawing/2014/main" val="2852137342"/>
                    </a:ext>
                  </a:extLst>
                </a:gridCol>
                <a:gridCol w="3360717">
                  <a:extLst>
                    <a:ext uri="{9D8B030D-6E8A-4147-A177-3AD203B41FA5}">
                      <a16:colId xmlns:a16="http://schemas.microsoft.com/office/drawing/2014/main" val="1648989556"/>
                    </a:ext>
                  </a:extLst>
                </a:gridCol>
                <a:gridCol w="2992582">
                  <a:extLst>
                    <a:ext uri="{9D8B030D-6E8A-4147-A177-3AD203B41FA5}">
                      <a16:colId xmlns:a16="http://schemas.microsoft.com/office/drawing/2014/main" val="350611961"/>
                    </a:ext>
                  </a:extLst>
                </a:gridCol>
                <a:gridCol w="2992582">
                  <a:extLst>
                    <a:ext uri="{9D8B030D-6E8A-4147-A177-3AD203B41FA5}">
                      <a16:colId xmlns:a16="http://schemas.microsoft.com/office/drawing/2014/main" val="4161653779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이경준</a:t>
                      </a:r>
                      <a:endParaRPr lang="ko-KR" altLang="en-US" sz="2000" dirty="0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김현우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황상훈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9602885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자료수집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indent="-342900" algn="l" latinLnBrk="1">
                        <a:buFont typeface="+mj-lt"/>
                        <a:buAutoNum type="arabicParenR"/>
                      </a:pPr>
                      <a:r>
                        <a:rPr lang="ko-KR" altLang="en-US" sz="14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전국 범죄발생 현황 통계자료</a:t>
                      </a:r>
                      <a:r>
                        <a:rPr lang="en-US" altLang="ko-KR" sz="14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(2016</a:t>
                      </a:r>
                      <a:r>
                        <a:rPr lang="ko-KR" altLang="en-US" sz="14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년 </a:t>
                      </a:r>
                      <a:r>
                        <a:rPr lang="en-US" altLang="ko-KR" sz="14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~ 2019</a:t>
                      </a:r>
                      <a:r>
                        <a:rPr lang="ko-KR" altLang="en-US" sz="14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년</a:t>
                      </a:r>
                      <a:r>
                        <a:rPr lang="en-US" altLang="ko-KR" sz="14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)</a:t>
                      </a:r>
                    </a:p>
                    <a:p>
                      <a:pPr marL="342900" indent="-342900" algn="l" latinLnBrk="1">
                        <a:buFont typeface="+mj-lt"/>
                        <a:buAutoNum type="arabicParenR"/>
                      </a:pPr>
                      <a:r>
                        <a:rPr lang="ko-KR" altLang="en-US" sz="14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관련사례 조사 </a:t>
                      </a:r>
                      <a:r>
                        <a:rPr lang="en-US" altLang="ko-KR" sz="14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5</a:t>
                      </a:r>
                      <a:r>
                        <a:rPr lang="ko-KR" altLang="en-US" sz="14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가지</a:t>
                      </a:r>
                      <a:endParaRPr lang="en-US" altLang="ko-KR" sz="1400" dirty="0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4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함초롬바탕" panose="02030604000101010101" pitchFamily="18" charset="-127"/>
                        </a:rPr>
                        <a:t>대학가 주변 범죄불안감 인식에 영향을 미치는 주거환경 분석 </a:t>
                      </a:r>
                      <a:r>
                        <a:rPr lang="en-US" altLang="ko-KR" sz="14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함초롬바탕" panose="02030604000101010101" pitchFamily="18" charset="-127"/>
                        </a:rPr>
                        <a:t>– </a:t>
                      </a:r>
                      <a:r>
                        <a:rPr lang="ko-KR" altLang="en-US" sz="14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함초롬바탕" panose="02030604000101010101" pitchFamily="18" charset="-127"/>
                        </a:rPr>
                        <a:t>안은희</a:t>
                      </a:r>
                      <a:endParaRPr lang="en-US" altLang="ko-KR" sz="1400" dirty="0">
                        <a:latin typeface="휴먼엑스포" panose="02030504000101010101" pitchFamily="18" charset="-127"/>
                        <a:ea typeface="휴먼엑스포" panose="020305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219377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하드웨어 구조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애플리케이션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웹</a:t>
                      </a:r>
                      <a:r>
                        <a:rPr lang="en-US" altLang="ko-KR" sz="14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, DB </a:t>
                      </a:r>
                      <a:r>
                        <a:rPr lang="ko-KR" altLang="en-US" sz="14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504089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태양광 충전 모듈과 배터리</a:t>
                      </a:r>
                      <a:endParaRPr lang="en-US" altLang="ko-KR" sz="1400" dirty="0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LED </a:t>
                      </a:r>
                      <a:r>
                        <a:rPr lang="ko-KR" altLang="en-US" sz="14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모듈</a:t>
                      </a:r>
                      <a:endParaRPr lang="en-US" altLang="ko-KR" sz="1400" dirty="0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주변 환경 데이터 수집용 센서 </a:t>
                      </a:r>
                      <a:r>
                        <a:rPr lang="en-US" altLang="ko-KR" sz="14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-&gt; </a:t>
                      </a:r>
                      <a:r>
                        <a:rPr lang="ko-KR" altLang="en-US" sz="14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라즈베리 파이 보드에 장착</a:t>
                      </a:r>
                      <a:endParaRPr lang="en-US" altLang="ko-KR" sz="1400" dirty="0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전체 외피 제작</a:t>
                      </a:r>
                      <a:endParaRPr lang="en-US" altLang="ko-KR" sz="1400" dirty="0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데이터 시각화용 애플리케이션 개발</a:t>
                      </a:r>
                      <a:endParaRPr lang="en-US" altLang="ko-KR" sz="1400" dirty="0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센싱 시스템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메인 서버 구축</a:t>
                      </a:r>
                      <a:endParaRPr lang="en-US" altLang="ko-KR" sz="1400" dirty="0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데이터 시각화용 웹 개발</a:t>
                      </a:r>
                      <a:endParaRPr lang="en-US" altLang="ko-KR" sz="1400" dirty="0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센서 데이터와 </a:t>
                      </a:r>
                      <a:r>
                        <a:rPr lang="en-US" altLang="ko-KR" sz="14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DB </a:t>
                      </a:r>
                      <a:r>
                        <a:rPr lang="ko-KR" altLang="en-US" sz="14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통신 모듈 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777998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indent="-342900" algn="l" latinLnBrk="1">
                        <a:buFont typeface="+mj-lt"/>
                        <a:buAutoNum type="arabicParenR"/>
                      </a:pPr>
                      <a:r>
                        <a:rPr lang="ko-KR" altLang="en-US" sz="14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동작 테스트</a:t>
                      </a:r>
                      <a:endParaRPr lang="en-US" altLang="ko-KR" sz="1400" dirty="0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marL="342900" indent="-342900" algn="l" latinLnBrk="1">
                        <a:buFont typeface="+mj-lt"/>
                        <a:buAutoNum type="arabicParenR"/>
                      </a:pPr>
                      <a:r>
                        <a:rPr lang="ko-KR" altLang="en-US" sz="14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내구성 테스트</a:t>
                      </a:r>
                      <a:endParaRPr lang="en-US" altLang="ko-KR" sz="1400" dirty="0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marL="342900" indent="-342900" algn="l" latinLnBrk="1">
                        <a:buFont typeface="+mj-lt"/>
                        <a:buAutoNum type="arabicParenR"/>
                      </a:pPr>
                      <a:r>
                        <a:rPr lang="ko-KR" altLang="en-US" sz="14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통합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473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42762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11DFF6-EF22-46DC-A956-103ECBD3A0D9}"/>
              </a:ext>
            </a:extLst>
          </p:cNvPr>
          <p:cNvSpPr/>
          <p:nvPr/>
        </p:nvSpPr>
        <p:spPr>
          <a:xfrm>
            <a:off x="466928" y="642026"/>
            <a:ext cx="11274357" cy="5758774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9174A-13EF-45A3-8AE6-2F6E46F5C5E1}"/>
              </a:ext>
            </a:extLst>
          </p:cNvPr>
          <p:cNvSpPr txBox="1"/>
          <p:nvPr/>
        </p:nvSpPr>
        <p:spPr>
          <a:xfrm>
            <a:off x="778980" y="349637"/>
            <a:ext cx="390731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종합설계 수행일정</a:t>
            </a:r>
            <a:endParaRPr lang="en-US" altLang="ko-KR" sz="3200" b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16AB71-3CA2-42CD-B4B4-3827FCD6D212}"/>
              </a:ext>
            </a:extLst>
          </p:cNvPr>
          <p:cNvSpPr txBox="1"/>
          <p:nvPr/>
        </p:nvSpPr>
        <p:spPr>
          <a:xfrm>
            <a:off x="5814550" y="6523912"/>
            <a:ext cx="579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33</a:t>
            </a:r>
          </a:p>
        </p:txBody>
      </p:sp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5DE044B9-FD64-4D48-8DFE-23DF65E118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367409"/>
              </p:ext>
            </p:extLst>
          </p:nvPr>
        </p:nvGraphicFramePr>
        <p:xfrm>
          <a:off x="804000" y="1009255"/>
          <a:ext cx="10584000" cy="5206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628695546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306039721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1231472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2642906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657057565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40349943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3492534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53384380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11670520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40861409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5718020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801707868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452798578"/>
                    </a:ext>
                  </a:extLst>
                </a:gridCol>
              </a:tblGrid>
              <a:tr h="670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추진사항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12</a:t>
                      </a:r>
                      <a:r>
                        <a:rPr lang="ko-KR" altLang="en-US" sz="12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</a:t>
                      </a:r>
                      <a:r>
                        <a:rPr lang="ko-KR" altLang="en-US" sz="12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2</a:t>
                      </a:r>
                      <a:r>
                        <a:rPr lang="ko-KR" altLang="en-US" sz="12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3</a:t>
                      </a:r>
                      <a:r>
                        <a:rPr lang="ko-KR" altLang="en-US" sz="12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4</a:t>
                      </a:r>
                      <a:r>
                        <a:rPr lang="ko-KR" altLang="en-US" sz="12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5</a:t>
                      </a:r>
                      <a:r>
                        <a:rPr lang="ko-KR" altLang="en-US" sz="12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6</a:t>
                      </a:r>
                      <a:r>
                        <a:rPr lang="ko-KR" altLang="en-US" sz="12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7</a:t>
                      </a:r>
                      <a:r>
                        <a:rPr lang="ko-KR" altLang="en-US" sz="12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8</a:t>
                      </a:r>
                      <a:r>
                        <a:rPr lang="ko-KR" altLang="en-US" sz="12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9</a:t>
                      </a:r>
                      <a:r>
                        <a:rPr lang="ko-KR" altLang="en-US" sz="12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</a:t>
                      </a:r>
                      <a:r>
                        <a:rPr lang="ko-KR" altLang="en-US" sz="12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43591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주제탐구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76928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계획서</a:t>
                      </a:r>
                      <a:r>
                        <a:rPr lang="en-US" altLang="ko-KR" sz="12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및</a:t>
                      </a:r>
                      <a:endParaRPr lang="en-US" altLang="ko-KR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제안서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271827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프로젝트 설계 및 상세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046454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654908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테스트 및 </a:t>
                      </a:r>
                      <a:endParaRPr lang="en-US" altLang="ko-KR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91634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데모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76757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중간 보고서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8396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산업기술대전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598799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최종 보고서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4301973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D6BA259B-B484-4056-A21E-FAFBE6E8DE9D}"/>
              </a:ext>
            </a:extLst>
          </p:cNvPr>
          <p:cNvSpPr/>
          <p:nvPr/>
        </p:nvSpPr>
        <p:spPr>
          <a:xfrm>
            <a:off x="5844000" y="1879736"/>
            <a:ext cx="504000" cy="1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53A7815-3A66-48FA-9951-D8191535DC8C}"/>
              </a:ext>
            </a:extLst>
          </p:cNvPr>
          <p:cNvSpPr/>
          <p:nvPr/>
        </p:nvSpPr>
        <p:spPr>
          <a:xfrm>
            <a:off x="6096000" y="2361875"/>
            <a:ext cx="504000" cy="1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90A4007-4AAB-40FD-B037-E4CFC5420B47}"/>
              </a:ext>
            </a:extLst>
          </p:cNvPr>
          <p:cNvSpPr/>
          <p:nvPr/>
        </p:nvSpPr>
        <p:spPr>
          <a:xfrm>
            <a:off x="6348000" y="2898014"/>
            <a:ext cx="504000" cy="1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5B8C80-4B8F-4243-A7F1-C1A697BC7CE2}"/>
              </a:ext>
            </a:extLst>
          </p:cNvPr>
          <p:cNvSpPr/>
          <p:nvPr/>
        </p:nvSpPr>
        <p:spPr>
          <a:xfrm>
            <a:off x="6600000" y="3416127"/>
            <a:ext cx="1764000" cy="1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99C407B-C5B9-49B3-B429-834D4DC488D7}"/>
              </a:ext>
            </a:extLst>
          </p:cNvPr>
          <p:cNvSpPr/>
          <p:nvPr/>
        </p:nvSpPr>
        <p:spPr>
          <a:xfrm>
            <a:off x="7358042" y="3903884"/>
            <a:ext cx="1512000" cy="1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13AD0-0B6C-4F36-9DCB-1F310A75EA1C}"/>
              </a:ext>
            </a:extLst>
          </p:cNvPr>
          <p:cNvSpPr/>
          <p:nvPr/>
        </p:nvSpPr>
        <p:spPr>
          <a:xfrm>
            <a:off x="8608784" y="4416219"/>
            <a:ext cx="1260000" cy="1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A6BD6F-E740-475C-BE52-523D481DA5CB}"/>
              </a:ext>
            </a:extLst>
          </p:cNvPr>
          <p:cNvSpPr/>
          <p:nvPr/>
        </p:nvSpPr>
        <p:spPr>
          <a:xfrm>
            <a:off x="9616784" y="4915259"/>
            <a:ext cx="504000" cy="1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4983DA0-C934-4FAE-B230-05289291DBFB}"/>
              </a:ext>
            </a:extLst>
          </p:cNvPr>
          <p:cNvSpPr/>
          <p:nvPr/>
        </p:nvSpPr>
        <p:spPr>
          <a:xfrm>
            <a:off x="10128000" y="5412885"/>
            <a:ext cx="756000" cy="1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C6E62C-A6FE-4557-A0D0-1EC9FA8E2D7C}"/>
              </a:ext>
            </a:extLst>
          </p:cNvPr>
          <p:cNvSpPr/>
          <p:nvPr/>
        </p:nvSpPr>
        <p:spPr>
          <a:xfrm>
            <a:off x="10884000" y="5946433"/>
            <a:ext cx="504000" cy="1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3998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11DFF6-EF22-46DC-A956-103ECBD3A0D9}"/>
              </a:ext>
            </a:extLst>
          </p:cNvPr>
          <p:cNvSpPr/>
          <p:nvPr/>
        </p:nvSpPr>
        <p:spPr>
          <a:xfrm>
            <a:off x="466928" y="642026"/>
            <a:ext cx="11274357" cy="5758774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9174A-13EF-45A3-8AE6-2F6E46F5C5E1}"/>
              </a:ext>
            </a:extLst>
          </p:cNvPr>
          <p:cNvSpPr txBox="1"/>
          <p:nvPr/>
        </p:nvSpPr>
        <p:spPr>
          <a:xfrm>
            <a:off x="778980" y="349637"/>
            <a:ext cx="436452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필요기술 및 참고자료</a:t>
            </a:r>
            <a:endParaRPr lang="en-US" altLang="ko-KR" sz="3200" b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16AB71-3CA2-42CD-B4B4-3827FCD6D212}"/>
              </a:ext>
            </a:extLst>
          </p:cNvPr>
          <p:cNvSpPr txBox="1"/>
          <p:nvPr/>
        </p:nvSpPr>
        <p:spPr>
          <a:xfrm>
            <a:off x="5831214" y="6528971"/>
            <a:ext cx="529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34</a:t>
            </a: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6F60A138-C200-4B37-B214-3953DA569B83}"/>
              </a:ext>
            </a:extLst>
          </p:cNvPr>
          <p:cNvSpPr/>
          <p:nvPr/>
        </p:nvSpPr>
        <p:spPr>
          <a:xfrm>
            <a:off x="1006339" y="1319553"/>
            <a:ext cx="680936" cy="680936"/>
          </a:xfrm>
          <a:prstGeom prst="diamon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89191-0C6D-4E59-8D16-1D17F89D2076}"/>
              </a:ext>
            </a:extLst>
          </p:cNvPr>
          <p:cNvSpPr txBox="1"/>
          <p:nvPr/>
        </p:nvSpPr>
        <p:spPr>
          <a:xfrm>
            <a:off x="1805495" y="1429188"/>
            <a:ext cx="4157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필요기술</a:t>
            </a:r>
            <a:endParaRPr lang="en-US" altLang="ko-KR" sz="24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2E1B3F-D68D-4C08-9B22-294E1CFB26D8}"/>
              </a:ext>
            </a:extLst>
          </p:cNvPr>
          <p:cNvSpPr txBox="1"/>
          <p:nvPr/>
        </p:nvSpPr>
        <p:spPr>
          <a:xfrm>
            <a:off x="2060033" y="2009499"/>
            <a:ext cx="89127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라즈베리 파이의 센서로 데이터를 얻는 방법</a:t>
            </a: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예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)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온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/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습도 센서는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Adafruit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사의 라이브러리를 이용한다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얻은 데이터를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DB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에 전송하는 방법</a:t>
            </a: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MQTT,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APM(Apache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+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PHP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+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MySQL)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 등</a:t>
            </a: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DB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에 저장된 데이터를 애플리케이션과 웹에 표시하는 방법</a:t>
            </a: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Java, JSP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등</a:t>
            </a: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2253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11DFF6-EF22-46DC-A956-103ECBD3A0D9}"/>
              </a:ext>
            </a:extLst>
          </p:cNvPr>
          <p:cNvSpPr/>
          <p:nvPr/>
        </p:nvSpPr>
        <p:spPr>
          <a:xfrm>
            <a:off x="466928" y="642026"/>
            <a:ext cx="11274357" cy="5758774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9174A-13EF-45A3-8AE6-2F6E46F5C5E1}"/>
              </a:ext>
            </a:extLst>
          </p:cNvPr>
          <p:cNvSpPr txBox="1"/>
          <p:nvPr/>
        </p:nvSpPr>
        <p:spPr>
          <a:xfrm>
            <a:off x="778980" y="349637"/>
            <a:ext cx="436452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필요기술 및 참고자료</a:t>
            </a:r>
            <a:endParaRPr lang="en-US" altLang="ko-KR" sz="3200" b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16AB71-3CA2-42CD-B4B4-3827FCD6D212}"/>
              </a:ext>
            </a:extLst>
          </p:cNvPr>
          <p:cNvSpPr txBox="1"/>
          <p:nvPr/>
        </p:nvSpPr>
        <p:spPr>
          <a:xfrm>
            <a:off x="5831214" y="6528971"/>
            <a:ext cx="529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35</a:t>
            </a: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6F60A138-C200-4B37-B214-3953DA569B83}"/>
              </a:ext>
            </a:extLst>
          </p:cNvPr>
          <p:cNvSpPr/>
          <p:nvPr/>
        </p:nvSpPr>
        <p:spPr>
          <a:xfrm>
            <a:off x="1006339" y="1319553"/>
            <a:ext cx="680936" cy="680936"/>
          </a:xfrm>
          <a:prstGeom prst="diamon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89191-0C6D-4E59-8D16-1D17F89D2076}"/>
              </a:ext>
            </a:extLst>
          </p:cNvPr>
          <p:cNvSpPr txBox="1"/>
          <p:nvPr/>
        </p:nvSpPr>
        <p:spPr>
          <a:xfrm>
            <a:off x="1805495" y="1429188"/>
            <a:ext cx="4157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참고자료</a:t>
            </a:r>
            <a:endParaRPr lang="en-US" altLang="ko-KR" sz="24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2E1B3F-D68D-4C08-9B22-294E1CFB26D8}"/>
              </a:ext>
            </a:extLst>
          </p:cNvPr>
          <p:cNvSpPr txBox="1"/>
          <p:nvPr/>
        </p:nvSpPr>
        <p:spPr>
          <a:xfrm>
            <a:off x="2060033" y="2009499"/>
            <a:ext cx="891276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전국 범죄 발생 및 검거 현황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국가 통계 포털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KOSIS, 2016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년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~ 2019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년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342900" indent="-342900">
              <a:buFont typeface="+mj-lt"/>
              <a:buAutoNum type="arabicParenR"/>
            </a:pP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기상청 날씨누리 날씨 정보 웹사이트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Font typeface="+mj-lt"/>
              <a:buAutoNum type="arabicParenR"/>
            </a:pP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개선된 주택가의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LED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조명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–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디지털 광진 기사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Font typeface="+mj-lt"/>
              <a:buAutoNum type="arabicParenR"/>
            </a:pP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가로등에 설치되는 그림자 조명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–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뉴스로 기사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Font typeface="+mj-lt"/>
              <a:buAutoNum type="arabicParenR"/>
            </a:pP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스마트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LED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가로등 솔루션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– </a:t>
            </a:r>
            <a:r>
              <a:rPr lang="ko-KR" altLang="en-US" sz="1600" dirty="0" err="1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블루카이트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Font typeface="+mj-lt"/>
              <a:buAutoNum type="arabicParenR"/>
            </a:pP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태양광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LED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조명 개요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– </a:t>
            </a:r>
            <a:r>
              <a:rPr lang="ko-KR" altLang="en-US" sz="1600" dirty="0" err="1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솔라텍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㈜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Font typeface="+mj-lt"/>
              <a:buAutoNum type="arabicParenR"/>
            </a:pP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대학가 주변 범죄불안감 인식에 영향을 미치는 주거환경 분석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–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안은희</a:t>
            </a:r>
            <a:endParaRPr lang="en-US" altLang="ko-KR" sz="16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6872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9F8C23-28E1-4A34-BEF0-6CE2BAA5D954}"/>
              </a:ext>
            </a:extLst>
          </p:cNvPr>
          <p:cNvSpPr txBox="1"/>
          <p:nvPr/>
        </p:nvSpPr>
        <p:spPr>
          <a:xfrm>
            <a:off x="1240053" y="2228671"/>
            <a:ext cx="971189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0" b="1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Q</a:t>
            </a:r>
            <a:r>
              <a:rPr lang="en-US" altLang="ko-KR" sz="15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8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&amp;</a:t>
            </a:r>
            <a:r>
              <a:rPr lang="en-US" altLang="ko-KR" sz="15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5000" b="1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A</a:t>
            </a:r>
            <a:endParaRPr lang="ko-KR" altLang="en-US" sz="15000" b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1225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11DFF6-EF22-46DC-A956-103ECBD3A0D9}"/>
              </a:ext>
            </a:extLst>
          </p:cNvPr>
          <p:cNvSpPr/>
          <p:nvPr/>
        </p:nvSpPr>
        <p:spPr>
          <a:xfrm>
            <a:off x="466928" y="642026"/>
            <a:ext cx="11274357" cy="5758774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9174A-13EF-45A3-8AE6-2F6E46F5C5E1}"/>
              </a:ext>
            </a:extLst>
          </p:cNvPr>
          <p:cNvSpPr txBox="1"/>
          <p:nvPr/>
        </p:nvSpPr>
        <p:spPr>
          <a:xfrm>
            <a:off x="778979" y="349637"/>
            <a:ext cx="313154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종합설계 개요</a:t>
            </a:r>
            <a:endParaRPr lang="en-US" altLang="ko-KR" sz="3200" b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16AB71-3CA2-42CD-B4B4-3827FCD6D212}"/>
              </a:ext>
            </a:extLst>
          </p:cNvPr>
          <p:cNvSpPr txBox="1"/>
          <p:nvPr/>
        </p:nvSpPr>
        <p:spPr>
          <a:xfrm>
            <a:off x="5880753" y="6519446"/>
            <a:ext cx="430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4</a:t>
            </a:r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2986359A-B2A6-4413-85C1-D73A1E85251F}"/>
              </a:ext>
            </a:extLst>
          </p:cNvPr>
          <p:cNvSpPr/>
          <p:nvPr/>
        </p:nvSpPr>
        <p:spPr>
          <a:xfrm>
            <a:off x="1006339" y="1319553"/>
            <a:ext cx="680936" cy="680936"/>
          </a:xfrm>
          <a:prstGeom prst="diamon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CF8D1C-589C-4040-8E87-D58CCA783B3B}"/>
              </a:ext>
            </a:extLst>
          </p:cNvPr>
          <p:cNvSpPr txBox="1"/>
          <p:nvPr/>
        </p:nvSpPr>
        <p:spPr>
          <a:xfrm>
            <a:off x="1805495" y="1429188"/>
            <a:ext cx="4505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프로젝트 선정 배경</a:t>
            </a:r>
            <a:r>
              <a:rPr lang="en-US" altLang="ko-KR" sz="24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(2)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6FD8C8-CBFE-4A47-BC81-34F56A2CBBB0}"/>
              </a:ext>
            </a:extLst>
          </p:cNvPr>
          <p:cNvSpPr txBox="1"/>
          <p:nvPr/>
        </p:nvSpPr>
        <p:spPr>
          <a:xfrm>
            <a:off x="2060033" y="2009499"/>
            <a:ext cx="8912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미래 스마트도시를 위한 준비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실생활에 도움이 되는 정보를 사람들에게 제공해줄 수 있다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-&gt;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생활 수준 향상</a:t>
            </a: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286EC802-D4A8-41BF-845B-DE51FEAB9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85850" y="249526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BC034C7-CA30-44F4-AB16-0C77C644A5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033" y="226441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349065896">
            <a:extLst>
              <a:ext uri="{FF2B5EF4-FFF2-40B4-BE49-F238E27FC236}">
                <a16:creationId xmlns:a16="http://schemas.microsoft.com/office/drawing/2014/main" id="{EE316C21-B893-4D84-94EA-EE3D06379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204" y="2948234"/>
            <a:ext cx="6369592" cy="320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804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11DFF6-EF22-46DC-A956-103ECBD3A0D9}"/>
              </a:ext>
            </a:extLst>
          </p:cNvPr>
          <p:cNvSpPr/>
          <p:nvPr/>
        </p:nvSpPr>
        <p:spPr>
          <a:xfrm>
            <a:off x="466928" y="642026"/>
            <a:ext cx="11274357" cy="5758774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9174A-13EF-45A3-8AE6-2F6E46F5C5E1}"/>
              </a:ext>
            </a:extLst>
          </p:cNvPr>
          <p:cNvSpPr txBox="1"/>
          <p:nvPr/>
        </p:nvSpPr>
        <p:spPr>
          <a:xfrm>
            <a:off x="778979" y="349637"/>
            <a:ext cx="313154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종합설계 개요</a:t>
            </a:r>
            <a:endParaRPr lang="en-US" altLang="ko-KR" sz="3200" b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16AB71-3CA2-42CD-B4B4-3827FCD6D212}"/>
              </a:ext>
            </a:extLst>
          </p:cNvPr>
          <p:cNvSpPr txBox="1"/>
          <p:nvPr/>
        </p:nvSpPr>
        <p:spPr>
          <a:xfrm>
            <a:off x="5880753" y="6519446"/>
            <a:ext cx="430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5</a:t>
            </a:r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2986359A-B2A6-4413-85C1-D73A1E85251F}"/>
              </a:ext>
            </a:extLst>
          </p:cNvPr>
          <p:cNvSpPr/>
          <p:nvPr/>
        </p:nvSpPr>
        <p:spPr>
          <a:xfrm>
            <a:off x="1006339" y="1319553"/>
            <a:ext cx="680936" cy="680936"/>
          </a:xfrm>
          <a:prstGeom prst="diamon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CF8D1C-589C-4040-8E87-D58CCA783B3B}"/>
              </a:ext>
            </a:extLst>
          </p:cNvPr>
          <p:cNvSpPr txBox="1"/>
          <p:nvPr/>
        </p:nvSpPr>
        <p:spPr>
          <a:xfrm>
            <a:off x="1805495" y="1429188"/>
            <a:ext cx="313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프로젝트 목표</a:t>
            </a:r>
            <a:endParaRPr lang="en-US" altLang="ko-KR" sz="24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6FD8C8-CBFE-4A47-BC81-34F56A2CBBB0}"/>
              </a:ext>
            </a:extLst>
          </p:cNvPr>
          <p:cNvSpPr txBox="1"/>
          <p:nvPr/>
        </p:nvSpPr>
        <p:spPr>
          <a:xfrm>
            <a:off x="2060033" y="2009499"/>
            <a:ext cx="891276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기존에 설치되었던 지주형 가로등과 조명 대신에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골목길 벽에 간단하게 탈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/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부착이 가능한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LED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센서 램프 모듈을 개발하는 것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태양광 충전이 가능한 패널과 배터리</a:t>
            </a: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lvl="1"/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주변을 밝히는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LED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낮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/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밤 상황 구분을 위한 조도 센서</a:t>
            </a: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lvl="1"/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미세먼지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온도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습도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소음 측정 센서</a:t>
            </a: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lvl="1"/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네트워크 연결을 통해 수집한 데이터를 사용자에게 보여주는 기능</a:t>
            </a: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286EC802-D4A8-41BF-845B-DE51FEAB9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85850" y="249526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BC034C7-CA30-44F4-AB16-0C77C644A5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033" y="226441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775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11DFF6-EF22-46DC-A956-103ECBD3A0D9}"/>
              </a:ext>
            </a:extLst>
          </p:cNvPr>
          <p:cNvSpPr/>
          <p:nvPr/>
        </p:nvSpPr>
        <p:spPr>
          <a:xfrm>
            <a:off x="466928" y="642026"/>
            <a:ext cx="11274357" cy="5758774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9174A-13EF-45A3-8AE6-2F6E46F5C5E1}"/>
              </a:ext>
            </a:extLst>
          </p:cNvPr>
          <p:cNvSpPr txBox="1"/>
          <p:nvPr/>
        </p:nvSpPr>
        <p:spPr>
          <a:xfrm>
            <a:off x="778979" y="349637"/>
            <a:ext cx="313154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종합설계 개요</a:t>
            </a:r>
            <a:endParaRPr lang="en-US" altLang="ko-KR" sz="3200" b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16AB71-3CA2-42CD-B4B4-3827FCD6D212}"/>
              </a:ext>
            </a:extLst>
          </p:cNvPr>
          <p:cNvSpPr txBox="1"/>
          <p:nvPr/>
        </p:nvSpPr>
        <p:spPr>
          <a:xfrm>
            <a:off x="5880753" y="6519446"/>
            <a:ext cx="430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6</a:t>
            </a:r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2986359A-B2A6-4413-85C1-D73A1E85251F}"/>
              </a:ext>
            </a:extLst>
          </p:cNvPr>
          <p:cNvSpPr/>
          <p:nvPr/>
        </p:nvSpPr>
        <p:spPr>
          <a:xfrm>
            <a:off x="1006339" y="1319553"/>
            <a:ext cx="680936" cy="680936"/>
          </a:xfrm>
          <a:prstGeom prst="diamon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4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CF8D1C-589C-4040-8E87-D58CCA783B3B}"/>
              </a:ext>
            </a:extLst>
          </p:cNvPr>
          <p:cNvSpPr txBox="1"/>
          <p:nvPr/>
        </p:nvSpPr>
        <p:spPr>
          <a:xfrm>
            <a:off x="1805495" y="1429188"/>
            <a:ext cx="313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기대 효과</a:t>
            </a:r>
            <a:endParaRPr lang="en-US" altLang="ko-KR" sz="24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6FD8C8-CBFE-4A47-BC81-34F56A2CBBB0}"/>
              </a:ext>
            </a:extLst>
          </p:cNvPr>
          <p:cNvSpPr txBox="1"/>
          <p:nvPr/>
        </p:nvSpPr>
        <p:spPr>
          <a:xfrm>
            <a:off x="2060033" y="2009499"/>
            <a:ext cx="891276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현재 제공되는 날씨 정보는 작게는 동 단위까지 제공됨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동 단위보다 세밀하게 우리 집 앞의 골목길의 날씨 정보 열람 가능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lvl="1"/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lvl="1"/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미래에 생활수준이 더 향상된 스마트도시를 향한 준비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집 안에서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IOT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기술을 활용하여 조명과 커튼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, TV,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주방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화장실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, </a:t>
            </a:r>
          </a:p>
          <a:p>
            <a:pPr lvl="1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   침실을 제어할 수 있는 것처럼 집 밖의 도시에서도 실생활에 </a:t>
            </a: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  <a:p>
            <a:pPr lvl="1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   도움이 되는 정보를 제공해 줄 수 있다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.</a:t>
            </a: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286EC802-D4A8-41BF-845B-DE51FEAB9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85850" y="249526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BC034C7-CA30-44F4-AB16-0C77C644A5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033" y="226441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121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11DFF6-EF22-46DC-A956-103ECBD3A0D9}"/>
              </a:ext>
            </a:extLst>
          </p:cNvPr>
          <p:cNvSpPr/>
          <p:nvPr/>
        </p:nvSpPr>
        <p:spPr>
          <a:xfrm>
            <a:off x="466928" y="642026"/>
            <a:ext cx="11274357" cy="5758774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9174A-13EF-45A3-8AE6-2F6E46F5C5E1}"/>
              </a:ext>
            </a:extLst>
          </p:cNvPr>
          <p:cNvSpPr txBox="1"/>
          <p:nvPr/>
        </p:nvSpPr>
        <p:spPr>
          <a:xfrm>
            <a:off x="778979" y="349637"/>
            <a:ext cx="388827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관련 연구 및 사례</a:t>
            </a:r>
            <a:endParaRPr lang="en-US" altLang="ko-KR" sz="3200" b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16AB71-3CA2-42CD-B4B4-3827FCD6D212}"/>
              </a:ext>
            </a:extLst>
          </p:cNvPr>
          <p:cNvSpPr txBox="1"/>
          <p:nvPr/>
        </p:nvSpPr>
        <p:spPr>
          <a:xfrm>
            <a:off x="5880753" y="6519446"/>
            <a:ext cx="430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7</a:t>
            </a: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A4D5C8A7-D64B-4860-A55C-77293149CED0}"/>
              </a:ext>
            </a:extLst>
          </p:cNvPr>
          <p:cNvSpPr/>
          <p:nvPr/>
        </p:nvSpPr>
        <p:spPr>
          <a:xfrm>
            <a:off x="1006339" y="1319553"/>
            <a:ext cx="680936" cy="680936"/>
          </a:xfrm>
          <a:prstGeom prst="diamon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059375-644F-4753-933A-89DF1B62EABF}"/>
              </a:ext>
            </a:extLst>
          </p:cNvPr>
          <p:cNvSpPr txBox="1"/>
          <p:nvPr/>
        </p:nvSpPr>
        <p:spPr>
          <a:xfrm>
            <a:off x="1805495" y="1429188"/>
            <a:ext cx="4157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개선된 주택가의 </a:t>
            </a:r>
            <a:r>
              <a:rPr lang="en-US" altLang="ko-KR" sz="24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LED </a:t>
            </a:r>
            <a:r>
              <a:rPr lang="ko-KR" altLang="en-US" sz="24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조명</a:t>
            </a:r>
            <a:endParaRPr lang="en-US" altLang="ko-KR" sz="24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3073" name="_x348338680">
            <a:extLst>
              <a:ext uri="{FF2B5EF4-FFF2-40B4-BE49-F238E27FC236}">
                <a16:creationId xmlns:a16="http://schemas.microsoft.com/office/drawing/2014/main" id="{6D0AB79F-432C-467C-980C-468BB836A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080" y="2309154"/>
            <a:ext cx="6083838" cy="261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842D1D-22EB-4CB6-AE1F-2B5C7E660A83}"/>
              </a:ext>
            </a:extLst>
          </p:cNvPr>
          <p:cNvSpPr txBox="1"/>
          <p:nvPr/>
        </p:nvSpPr>
        <p:spPr>
          <a:xfrm>
            <a:off x="1377019" y="5338392"/>
            <a:ext cx="9437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소비전력은 낮고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밝기는 더 밝은 고효율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LED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조명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-&gt;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전기 요금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밝기 개선</a:t>
            </a: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4347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11DFF6-EF22-46DC-A956-103ECBD3A0D9}"/>
              </a:ext>
            </a:extLst>
          </p:cNvPr>
          <p:cNvSpPr/>
          <p:nvPr/>
        </p:nvSpPr>
        <p:spPr>
          <a:xfrm>
            <a:off x="466928" y="642026"/>
            <a:ext cx="11274357" cy="5758774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9174A-13EF-45A3-8AE6-2F6E46F5C5E1}"/>
              </a:ext>
            </a:extLst>
          </p:cNvPr>
          <p:cNvSpPr txBox="1"/>
          <p:nvPr/>
        </p:nvSpPr>
        <p:spPr>
          <a:xfrm>
            <a:off x="778979" y="349637"/>
            <a:ext cx="388827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관련 연구 및 사례</a:t>
            </a:r>
            <a:endParaRPr lang="en-US" altLang="ko-KR" sz="3200" b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16AB71-3CA2-42CD-B4B4-3827FCD6D212}"/>
              </a:ext>
            </a:extLst>
          </p:cNvPr>
          <p:cNvSpPr txBox="1"/>
          <p:nvPr/>
        </p:nvSpPr>
        <p:spPr>
          <a:xfrm>
            <a:off x="5880753" y="6519446"/>
            <a:ext cx="430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8</a:t>
            </a: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A4D5C8A7-D64B-4860-A55C-77293149CED0}"/>
              </a:ext>
            </a:extLst>
          </p:cNvPr>
          <p:cNvSpPr/>
          <p:nvPr/>
        </p:nvSpPr>
        <p:spPr>
          <a:xfrm>
            <a:off x="1006339" y="1319553"/>
            <a:ext cx="680936" cy="680936"/>
          </a:xfrm>
          <a:prstGeom prst="diamon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059375-644F-4753-933A-89DF1B62EABF}"/>
              </a:ext>
            </a:extLst>
          </p:cNvPr>
          <p:cNvSpPr txBox="1"/>
          <p:nvPr/>
        </p:nvSpPr>
        <p:spPr>
          <a:xfrm>
            <a:off x="1805495" y="1429188"/>
            <a:ext cx="5557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가로등에 설치되는 그림자 조명</a:t>
            </a:r>
            <a:endParaRPr lang="en-US" altLang="ko-KR" sz="24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842D1D-22EB-4CB6-AE1F-2B5C7E660A83}"/>
              </a:ext>
            </a:extLst>
          </p:cNvPr>
          <p:cNvSpPr txBox="1"/>
          <p:nvPr/>
        </p:nvSpPr>
        <p:spPr>
          <a:xfrm>
            <a:off x="1377019" y="5338392"/>
            <a:ext cx="9437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그림자를 이용하여 원하는 메시지를 더한 조명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-&gt;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범죄 예방</a:t>
            </a: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6145" name="_x348341776">
            <a:extLst>
              <a:ext uri="{FF2B5EF4-FFF2-40B4-BE49-F238E27FC236}">
                <a16:creationId xmlns:a16="http://schemas.microsoft.com/office/drawing/2014/main" id="{BCE87369-B8DC-40C6-B367-8F3E27312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3" b="5830"/>
          <a:stretch>
            <a:fillRect/>
          </a:stretch>
        </p:blipFill>
        <p:spPr bwMode="auto">
          <a:xfrm>
            <a:off x="4096729" y="2131293"/>
            <a:ext cx="3998540" cy="296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34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11DFF6-EF22-46DC-A956-103ECBD3A0D9}"/>
              </a:ext>
            </a:extLst>
          </p:cNvPr>
          <p:cNvSpPr/>
          <p:nvPr/>
        </p:nvSpPr>
        <p:spPr>
          <a:xfrm>
            <a:off x="466928" y="642026"/>
            <a:ext cx="11274357" cy="5758774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9174A-13EF-45A3-8AE6-2F6E46F5C5E1}"/>
              </a:ext>
            </a:extLst>
          </p:cNvPr>
          <p:cNvSpPr txBox="1"/>
          <p:nvPr/>
        </p:nvSpPr>
        <p:spPr>
          <a:xfrm>
            <a:off x="778979" y="349637"/>
            <a:ext cx="388827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관련 연구 및 사례</a:t>
            </a:r>
            <a:endParaRPr lang="en-US" altLang="ko-KR" sz="3200" b="1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16AB71-3CA2-42CD-B4B4-3827FCD6D212}"/>
              </a:ext>
            </a:extLst>
          </p:cNvPr>
          <p:cNvSpPr txBox="1"/>
          <p:nvPr/>
        </p:nvSpPr>
        <p:spPr>
          <a:xfrm>
            <a:off x="5880753" y="6519446"/>
            <a:ext cx="430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9</a:t>
            </a: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A4D5C8A7-D64B-4860-A55C-77293149CED0}"/>
              </a:ext>
            </a:extLst>
          </p:cNvPr>
          <p:cNvSpPr/>
          <p:nvPr/>
        </p:nvSpPr>
        <p:spPr>
          <a:xfrm>
            <a:off x="1006339" y="1319553"/>
            <a:ext cx="680936" cy="680936"/>
          </a:xfrm>
          <a:prstGeom prst="diamon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059375-644F-4753-933A-89DF1B62EABF}"/>
              </a:ext>
            </a:extLst>
          </p:cNvPr>
          <p:cNvSpPr txBox="1"/>
          <p:nvPr/>
        </p:nvSpPr>
        <p:spPr>
          <a:xfrm>
            <a:off x="1805495" y="1429188"/>
            <a:ext cx="5557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스마트 </a:t>
            </a:r>
            <a:r>
              <a:rPr lang="en-US" altLang="ko-KR" sz="24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LED </a:t>
            </a:r>
            <a:r>
              <a:rPr lang="ko-KR" altLang="en-US" sz="24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가로등 솔루션</a:t>
            </a:r>
            <a:endParaRPr lang="en-US" altLang="ko-KR" sz="24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842D1D-22EB-4CB6-AE1F-2B5C7E660A83}"/>
              </a:ext>
            </a:extLst>
          </p:cNvPr>
          <p:cNvSpPr txBox="1"/>
          <p:nvPr/>
        </p:nvSpPr>
        <p:spPr>
          <a:xfrm>
            <a:off x="1377019" y="5338392"/>
            <a:ext cx="9437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고효율의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LED, CCTV,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WIFI,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 센서가 통합된 가로등 모듈</a:t>
            </a: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A825B6E-ED5E-4E76-823F-654503E10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6730" y="1648064"/>
            <a:ext cx="10443111" cy="422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348342280">
            <a:extLst>
              <a:ext uri="{FF2B5EF4-FFF2-40B4-BE49-F238E27FC236}">
                <a16:creationId xmlns:a16="http://schemas.microsoft.com/office/drawing/2014/main" id="{89498B45-71CC-46FE-AFEB-53B365C18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89" y="2148451"/>
            <a:ext cx="4648219" cy="243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943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2485</TotalTime>
  <Words>1674</Words>
  <Application>Microsoft Office PowerPoint</Application>
  <PresentationFormat>와이드스크린</PresentationFormat>
  <Paragraphs>526</Paragraphs>
  <Slides>37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4" baseType="lpstr">
      <vt:lpstr>맑은 고딕</vt:lpstr>
      <vt:lpstr>배달의민족 도현</vt:lpstr>
      <vt:lpstr>함초롬바탕</vt:lpstr>
      <vt:lpstr>휴먼엑스포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황상훈(2016154040)</dc:creator>
  <cp:lastModifiedBy>황상훈(2016154040)</cp:lastModifiedBy>
  <cp:revision>464</cp:revision>
  <dcterms:created xsi:type="dcterms:W3CDTF">2020-12-29T05:03:42Z</dcterms:created>
  <dcterms:modified xsi:type="dcterms:W3CDTF">2021-03-11T04:53:03Z</dcterms:modified>
</cp:coreProperties>
</file>